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656" r:id="rId2"/>
    <p:sldId id="471" r:id="rId3"/>
    <p:sldId id="472" r:id="rId4"/>
    <p:sldId id="473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516" r:id="rId48"/>
    <p:sldId id="517" r:id="rId49"/>
    <p:sldId id="518" r:id="rId50"/>
    <p:sldId id="519" r:id="rId51"/>
    <p:sldId id="520" r:id="rId52"/>
    <p:sldId id="521" r:id="rId53"/>
    <p:sldId id="522" r:id="rId54"/>
    <p:sldId id="523" r:id="rId55"/>
    <p:sldId id="524" r:id="rId56"/>
    <p:sldId id="525" r:id="rId57"/>
    <p:sldId id="526" r:id="rId58"/>
    <p:sldId id="527" r:id="rId59"/>
    <p:sldId id="528" r:id="rId60"/>
    <p:sldId id="529" r:id="rId61"/>
    <p:sldId id="530" r:id="rId62"/>
    <p:sldId id="531" r:id="rId63"/>
    <p:sldId id="532" r:id="rId64"/>
    <p:sldId id="533" r:id="rId65"/>
    <p:sldId id="534" r:id="rId66"/>
    <p:sldId id="535" r:id="rId67"/>
    <p:sldId id="536" r:id="rId68"/>
    <p:sldId id="537" r:id="rId69"/>
    <p:sldId id="538" r:id="rId70"/>
    <p:sldId id="539" r:id="rId71"/>
    <p:sldId id="540" r:id="rId72"/>
    <p:sldId id="541" r:id="rId73"/>
    <p:sldId id="542" r:id="rId74"/>
    <p:sldId id="543" r:id="rId75"/>
    <p:sldId id="544" r:id="rId76"/>
    <p:sldId id="545" r:id="rId77"/>
    <p:sldId id="546" r:id="rId78"/>
    <p:sldId id="547" r:id="rId79"/>
    <p:sldId id="548" r:id="rId80"/>
    <p:sldId id="549" r:id="rId81"/>
    <p:sldId id="550" r:id="rId82"/>
    <p:sldId id="551" r:id="rId83"/>
    <p:sldId id="552" r:id="rId84"/>
    <p:sldId id="553" r:id="rId85"/>
    <p:sldId id="554" r:id="rId86"/>
    <p:sldId id="555" r:id="rId87"/>
    <p:sldId id="556" r:id="rId88"/>
    <p:sldId id="557" r:id="rId89"/>
    <p:sldId id="558" r:id="rId90"/>
    <p:sldId id="559" r:id="rId91"/>
    <p:sldId id="560" r:id="rId92"/>
    <p:sldId id="561" r:id="rId93"/>
    <p:sldId id="562" r:id="rId94"/>
    <p:sldId id="563" r:id="rId95"/>
    <p:sldId id="564" r:id="rId96"/>
    <p:sldId id="565" r:id="rId97"/>
    <p:sldId id="566" r:id="rId98"/>
    <p:sldId id="567" r:id="rId99"/>
    <p:sldId id="568" r:id="rId100"/>
    <p:sldId id="569" r:id="rId101"/>
    <p:sldId id="570" r:id="rId102"/>
    <p:sldId id="571" r:id="rId103"/>
    <p:sldId id="572" r:id="rId104"/>
    <p:sldId id="573" r:id="rId105"/>
    <p:sldId id="574" r:id="rId106"/>
    <p:sldId id="575" r:id="rId107"/>
    <p:sldId id="576" r:id="rId108"/>
    <p:sldId id="577" r:id="rId109"/>
    <p:sldId id="578" r:id="rId110"/>
    <p:sldId id="579" r:id="rId111"/>
    <p:sldId id="580" r:id="rId112"/>
    <p:sldId id="581" r:id="rId113"/>
    <p:sldId id="582" r:id="rId114"/>
    <p:sldId id="583" r:id="rId115"/>
    <p:sldId id="584" r:id="rId116"/>
    <p:sldId id="585" r:id="rId117"/>
    <p:sldId id="586" r:id="rId118"/>
    <p:sldId id="587" r:id="rId119"/>
    <p:sldId id="588" r:id="rId120"/>
    <p:sldId id="589" r:id="rId121"/>
    <p:sldId id="590" r:id="rId122"/>
    <p:sldId id="591" r:id="rId123"/>
    <p:sldId id="592" r:id="rId124"/>
    <p:sldId id="593" r:id="rId125"/>
    <p:sldId id="594" r:id="rId126"/>
    <p:sldId id="595" r:id="rId127"/>
    <p:sldId id="596" r:id="rId128"/>
    <p:sldId id="597" r:id="rId129"/>
    <p:sldId id="598" r:id="rId130"/>
    <p:sldId id="599" r:id="rId131"/>
    <p:sldId id="600" r:id="rId132"/>
    <p:sldId id="601" r:id="rId133"/>
    <p:sldId id="602" r:id="rId134"/>
    <p:sldId id="603" r:id="rId135"/>
    <p:sldId id="604" r:id="rId136"/>
    <p:sldId id="605" r:id="rId137"/>
    <p:sldId id="606" r:id="rId138"/>
    <p:sldId id="607" r:id="rId139"/>
    <p:sldId id="608" r:id="rId140"/>
    <p:sldId id="609" r:id="rId141"/>
    <p:sldId id="610" r:id="rId142"/>
    <p:sldId id="611" r:id="rId143"/>
    <p:sldId id="612" r:id="rId144"/>
    <p:sldId id="613" r:id="rId145"/>
    <p:sldId id="614" r:id="rId146"/>
    <p:sldId id="615" r:id="rId147"/>
    <p:sldId id="616" r:id="rId148"/>
    <p:sldId id="617" r:id="rId149"/>
    <p:sldId id="618" r:id="rId150"/>
    <p:sldId id="619" r:id="rId151"/>
    <p:sldId id="620" r:id="rId152"/>
    <p:sldId id="621" r:id="rId153"/>
    <p:sldId id="622" r:id="rId154"/>
    <p:sldId id="623" r:id="rId155"/>
    <p:sldId id="624" r:id="rId156"/>
    <p:sldId id="625" r:id="rId157"/>
    <p:sldId id="626" r:id="rId158"/>
    <p:sldId id="627" r:id="rId159"/>
    <p:sldId id="628" r:id="rId160"/>
    <p:sldId id="629" r:id="rId161"/>
    <p:sldId id="630" r:id="rId162"/>
    <p:sldId id="631" r:id="rId163"/>
    <p:sldId id="632" r:id="rId164"/>
    <p:sldId id="633" r:id="rId165"/>
    <p:sldId id="634" r:id="rId166"/>
    <p:sldId id="635" r:id="rId167"/>
    <p:sldId id="636" r:id="rId168"/>
    <p:sldId id="637" r:id="rId169"/>
    <p:sldId id="638" r:id="rId170"/>
    <p:sldId id="639" r:id="rId171"/>
    <p:sldId id="640" r:id="rId172"/>
    <p:sldId id="641" r:id="rId173"/>
    <p:sldId id="642" r:id="rId174"/>
    <p:sldId id="643" r:id="rId175"/>
    <p:sldId id="644" r:id="rId176"/>
    <p:sldId id="645" r:id="rId177"/>
    <p:sldId id="646" r:id="rId178"/>
    <p:sldId id="647" r:id="rId179"/>
    <p:sldId id="648" r:id="rId180"/>
    <p:sldId id="649" r:id="rId181"/>
    <p:sldId id="650" r:id="rId182"/>
    <p:sldId id="651" r:id="rId183"/>
    <p:sldId id="652" r:id="rId184"/>
    <p:sldId id="653" r:id="rId185"/>
    <p:sldId id="654" r:id="rId186"/>
    <p:sldId id="655" r:id="rId1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EA"/>
    <a:srgbClr val="FFFF9B"/>
    <a:srgbClr val="FFFFE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8" autoAdjust="0"/>
    <p:restoredTop sz="94333" autoAdjust="0"/>
  </p:normalViewPr>
  <p:slideViewPr>
    <p:cSldViewPr snapToGrid="0">
      <p:cViewPr varScale="1">
        <p:scale>
          <a:sx n="73" d="100"/>
          <a:sy n="73" d="100"/>
        </p:scale>
        <p:origin x="14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4" Type="http://schemas.openxmlformats.org/officeDocument/2006/relationships/image" Target="../media/image14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4" Type="http://schemas.openxmlformats.org/officeDocument/2006/relationships/image" Target="../media/image15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4" Type="http://schemas.openxmlformats.org/officeDocument/2006/relationships/image" Target="../media/image107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7" Type="http://schemas.openxmlformats.org/officeDocument/2006/relationships/image" Target="../media/image176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6" Type="http://schemas.openxmlformats.org/officeDocument/2006/relationships/image" Target="../media/image175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4" Type="http://schemas.openxmlformats.org/officeDocument/2006/relationships/image" Target="../media/image185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Relationship Id="rId4" Type="http://schemas.openxmlformats.org/officeDocument/2006/relationships/image" Target="../media/image204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4" Type="http://schemas.openxmlformats.org/officeDocument/2006/relationships/image" Target="../media/image20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2.wmf"/><Relationship Id="rId1" Type="http://schemas.openxmlformats.org/officeDocument/2006/relationships/image" Target="../media/image231.wmf"/><Relationship Id="rId5" Type="http://schemas.openxmlformats.org/officeDocument/2006/relationships/image" Target="../media/image235.wmf"/><Relationship Id="rId4" Type="http://schemas.openxmlformats.org/officeDocument/2006/relationships/image" Target="../media/image234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wmf"/><Relationship Id="rId2" Type="http://schemas.openxmlformats.org/officeDocument/2006/relationships/image" Target="../media/image238.wmf"/><Relationship Id="rId1" Type="http://schemas.openxmlformats.org/officeDocument/2006/relationships/image" Target="../media/image237.wmf"/><Relationship Id="rId5" Type="http://schemas.openxmlformats.org/officeDocument/2006/relationships/image" Target="../media/image241.wmf"/><Relationship Id="rId4" Type="http://schemas.openxmlformats.org/officeDocument/2006/relationships/image" Target="../media/image240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wmf"/><Relationship Id="rId2" Type="http://schemas.openxmlformats.org/officeDocument/2006/relationships/image" Target="../media/image246.wmf"/><Relationship Id="rId1" Type="http://schemas.openxmlformats.org/officeDocument/2006/relationships/image" Target="../media/image245.wmf"/><Relationship Id="rId4" Type="http://schemas.openxmlformats.org/officeDocument/2006/relationships/image" Target="../media/image248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wmf"/><Relationship Id="rId1" Type="http://schemas.openxmlformats.org/officeDocument/2006/relationships/image" Target="../media/image250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image" Target="../media/image254.wmf"/><Relationship Id="rId1" Type="http://schemas.openxmlformats.org/officeDocument/2006/relationships/image" Target="../media/image253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wmf"/><Relationship Id="rId1" Type="http://schemas.openxmlformats.org/officeDocument/2006/relationships/image" Target="../media/image26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wmf"/><Relationship Id="rId1" Type="http://schemas.openxmlformats.org/officeDocument/2006/relationships/image" Target="../media/image267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w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wmf"/><Relationship Id="rId1" Type="http://schemas.openxmlformats.org/officeDocument/2006/relationships/image" Target="../media/image289.w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wmf"/><Relationship Id="rId1" Type="http://schemas.openxmlformats.org/officeDocument/2006/relationships/image" Target="../media/image289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3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wmf"/><Relationship Id="rId13" Type="http://schemas.openxmlformats.org/officeDocument/2006/relationships/image" Target="../media/image368.wmf"/><Relationship Id="rId3" Type="http://schemas.openxmlformats.org/officeDocument/2006/relationships/image" Target="../media/image358.wmf"/><Relationship Id="rId7" Type="http://schemas.openxmlformats.org/officeDocument/2006/relationships/image" Target="../media/image362.wmf"/><Relationship Id="rId12" Type="http://schemas.openxmlformats.org/officeDocument/2006/relationships/image" Target="../media/image367.wmf"/><Relationship Id="rId2" Type="http://schemas.openxmlformats.org/officeDocument/2006/relationships/image" Target="../media/image357.wmf"/><Relationship Id="rId1" Type="http://schemas.openxmlformats.org/officeDocument/2006/relationships/image" Target="../media/image356.wmf"/><Relationship Id="rId6" Type="http://schemas.openxmlformats.org/officeDocument/2006/relationships/image" Target="../media/image361.wmf"/><Relationship Id="rId11" Type="http://schemas.openxmlformats.org/officeDocument/2006/relationships/image" Target="../media/image366.wmf"/><Relationship Id="rId5" Type="http://schemas.openxmlformats.org/officeDocument/2006/relationships/image" Target="../media/image360.wmf"/><Relationship Id="rId10" Type="http://schemas.openxmlformats.org/officeDocument/2006/relationships/image" Target="../media/image365.wmf"/><Relationship Id="rId4" Type="http://schemas.openxmlformats.org/officeDocument/2006/relationships/image" Target="../media/image359.wmf"/><Relationship Id="rId9" Type="http://schemas.openxmlformats.org/officeDocument/2006/relationships/image" Target="../media/image364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wmf"/><Relationship Id="rId3" Type="http://schemas.openxmlformats.org/officeDocument/2006/relationships/image" Target="../media/image371.wmf"/><Relationship Id="rId7" Type="http://schemas.openxmlformats.org/officeDocument/2006/relationships/image" Target="../media/image375.wmf"/><Relationship Id="rId2" Type="http://schemas.openxmlformats.org/officeDocument/2006/relationships/image" Target="../media/image370.wmf"/><Relationship Id="rId1" Type="http://schemas.openxmlformats.org/officeDocument/2006/relationships/image" Target="../media/image369.wmf"/><Relationship Id="rId6" Type="http://schemas.openxmlformats.org/officeDocument/2006/relationships/image" Target="../media/image374.wmf"/><Relationship Id="rId5" Type="http://schemas.openxmlformats.org/officeDocument/2006/relationships/image" Target="../media/image373.wmf"/><Relationship Id="rId10" Type="http://schemas.openxmlformats.org/officeDocument/2006/relationships/image" Target="../media/image378.wmf"/><Relationship Id="rId4" Type="http://schemas.openxmlformats.org/officeDocument/2006/relationships/image" Target="../media/image372.wmf"/><Relationship Id="rId9" Type="http://schemas.openxmlformats.org/officeDocument/2006/relationships/image" Target="../media/image37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wmf"/><Relationship Id="rId3" Type="http://schemas.openxmlformats.org/officeDocument/2006/relationships/image" Target="../media/image381.wmf"/><Relationship Id="rId7" Type="http://schemas.openxmlformats.org/officeDocument/2006/relationships/image" Target="../media/image385.wmf"/><Relationship Id="rId2" Type="http://schemas.openxmlformats.org/officeDocument/2006/relationships/image" Target="../media/image380.wmf"/><Relationship Id="rId1" Type="http://schemas.openxmlformats.org/officeDocument/2006/relationships/image" Target="../media/image379.wmf"/><Relationship Id="rId6" Type="http://schemas.openxmlformats.org/officeDocument/2006/relationships/image" Target="../media/image384.wmf"/><Relationship Id="rId5" Type="http://schemas.openxmlformats.org/officeDocument/2006/relationships/image" Target="../media/image383.wmf"/><Relationship Id="rId4" Type="http://schemas.openxmlformats.org/officeDocument/2006/relationships/image" Target="../media/image382.wmf"/></Relationships>
</file>

<file path=ppt/drawings/_rels/vmlDrawing8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wmf"/><Relationship Id="rId13" Type="http://schemas.openxmlformats.org/officeDocument/2006/relationships/image" Target="../media/image399.wmf"/><Relationship Id="rId3" Type="http://schemas.openxmlformats.org/officeDocument/2006/relationships/image" Target="../media/image389.wmf"/><Relationship Id="rId7" Type="http://schemas.openxmlformats.org/officeDocument/2006/relationships/image" Target="../media/image393.wmf"/><Relationship Id="rId12" Type="http://schemas.openxmlformats.org/officeDocument/2006/relationships/image" Target="../media/image398.wmf"/><Relationship Id="rId2" Type="http://schemas.openxmlformats.org/officeDocument/2006/relationships/image" Target="../media/image388.wmf"/><Relationship Id="rId1" Type="http://schemas.openxmlformats.org/officeDocument/2006/relationships/image" Target="../media/image387.wmf"/><Relationship Id="rId6" Type="http://schemas.openxmlformats.org/officeDocument/2006/relationships/image" Target="../media/image392.wmf"/><Relationship Id="rId11" Type="http://schemas.openxmlformats.org/officeDocument/2006/relationships/image" Target="../media/image397.wmf"/><Relationship Id="rId5" Type="http://schemas.openxmlformats.org/officeDocument/2006/relationships/image" Target="../media/image391.wmf"/><Relationship Id="rId10" Type="http://schemas.openxmlformats.org/officeDocument/2006/relationships/image" Target="../media/image396.wmf"/><Relationship Id="rId4" Type="http://schemas.openxmlformats.org/officeDocument/2006/relationships/image" Target="../media/image390.wmf"/><Relationship Id="rId9" Type="http://schemas.openxmlformats.org/officeDocument/2006/relationships/image" Target="../media/image395.wmf"/></Relationships>
</file>

<file path=ppt/drawings/_rels/vmlDrawing8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wmf"/><Relationship Id="rId3" Type="http://schemas.openxmlformats.org/officeDocument/2006/relationships/image" Target="../media/image402.wmf"/><Relationship Id="rId7" Type="http://schemas.openxmlformats.org/officeDocument/2006/relationships/image" Target="../media/image406.wmf"/><Relationship Id="rId2" Type="http://schemas.openxmlformats.org/officeDocument/2006/relationships/image" Target="../media/image401.wmf"/><Relationship Id="rId1" Type="http://schemas.openxmlformats.org/officeDocument/2006/relationships/image" Target="../media/image400.wmf"/><Relationship Id="rId6" Type="http://schemas.openxmlformats.org/officeDocument/2006/relationships/image" Target="../media/image405.wmf"/><Relationship Id="rId5" Type="http://schemas.openxmlformats.org/officeDocument/2006/relationships/image" Target="../media/image404.wmf"/><Relationship Id="rId10" Type="http://schemas.openxmlformats.org/officeDocument/2006/relationships/image" Target="../media/image409.wmf"/><Relationship Id="rId4" Type="http://schemas.openxmlformats.org/officeDocument/2006/relationships/image" Target="../media/image403.wmf"/><Relationship Id="rId9" Type="http://schemas.openxmlformats.org/officeDocument/2006/relationships/image" Target="../media/image408.w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w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8.w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1.w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4.w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7.w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wmf"/><Relationship Id="rId1" Type="http://schemas.openxmlformats.org/officeDocument/2006/relationships/image" Target="../media/image46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21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83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2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32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8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63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0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0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54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5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38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C9031-09E8-49DC-86B4-811A87A982B4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BE96E-5DB0-4D2E-8091-E285C94E2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8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248.wmf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245.wmf"/><Relationship Id="rId17" Type="http://schemas.openxmlformats.org/officeDocument/2006/relationships/oleObject" Target="../embeddings/oleObject117.bin"/><Relationship Id="rId2" Type="http://schemas.openxmlformats.org/officeDocument/2006/relationships/tags" Target="../tags/tag38.xml"/><Relationship Id="rId16" Type="http://schemas.openxmlformats.org/officeDocument/2006/relationships/image" Target="../media/image247.wmf"/><Relationship Id="rId1" Type="http://schemas.openxmlformats.org/officeDocument/2006/relationships/vmlDrawing" Target="../drawings/vmlDrawing54.vml"/><Relationship Id="rId6" Type="http://schemas.openxmlformats.org/officeDocument/2006/relationships/tags" Target="../tags/tag42.xml"/><Relationship Id="rId11" Type="http://schemas.openxmlformats.org/officeDocument/2006/relationships/oleObject" Target="../embeddings/oleObject114.bin"/><Relationship Id="rId5" Type="http://schemas.openxmlformats.org/officeDocument/2006/relationships/tags" Target="../tags/tag41.xml"/><Relationship Id="rId15" Type="http://schemas.openxmlformats.org/officeDocument/2006/relationships/oleObject" Target="../embeddings/oleObject116.bin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249.jpe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246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252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250.wmf"/><Relationship Id="rId2" Type="http://schemas.openxmlformats.org/officeDocument/2006/relationships/tags" Target="../tags/tag46.xml"/><Relationship Id="rId1" Type="http://schemas.openxmlformats.org/officeDocument/2006/relationships/vmlDrawing" Target="../drawings/vmlDrawing55.vml"/><Relationship Id="rId6" Type="http://schemas.openxmlformats.org/officeDocument/2006/relationships/tags" Target="../tags/tag50.xml"/><Relationship Id="rId11" Type="http://schemas.openxmlformats.org/officeDocument/2006/relationships/oleObject" Target="../embeddings/oleObject118.bin"/><Relationship Id="rId5" Type="http://schemas.openxmlformats.org/officeDocument/2006/relationships/tags" Target="../tags/tag49.xml"/><Relationship Id="rId15" Type="http://schemas.openxmlformats.org/officeDocument/2006/relationships/image" Target="../media/image251.wmf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oleObject" Target="../embeddings/oleObject119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253.wmf"/><Relationship Id="rId18" Type="http://schemas.openxmlformats.org/officeDocument/2006/relationships/image" Target="../media/image256.jpe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oleObject" Target="../embeddings/oleObject120.bin"/><Relationship Id="rId17" Type="http://schemas.openxmlformats.org/officeDocument/2006/relationships/image" Target="../media/image255.wmf"/><Relationship Id="rId2" Type="http://schemas.openxmlformats.org/officeDocument/2006/relationships/tags" Target="../tags/tag54.xml"/><Relationship Id="rId16" Type="http://schemas.openxmlformats.org/officeDocument/2006/relationships/oleObject" Target="../embeddings/oleObject122.bin"/><Relationship Id="rId1" Type="http://schemas.openxmlformats.org/officeDocument/2006/relationships/vmlDrawing" Target="../drawings/vmlDrawing56.v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7.xml"/><Relationship Id="rId15" Type="http://schemas.openxmlformats.org/officeDocument/2006/relationships/image" Target="../media/image254.wmf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oleObject" Target="../embeddings/oleObject121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257.wmf"/><Relationship Id="rId18" Type="http://schemas.openxmlformats.org/officeDocument/2006/relationships/image" Target="../media/image259.wmf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oleObject" Target="../embeddings/oleObject123.bin"/><Relationship Id="rId17" Type="http://schemas.openxmlformats.org/officeDocument/2006/relationships/oleObject" Target="../embeddings/oleObject125.bin"/><Relationship Id="rId2" Type="http://schemas.openxmlformats.org/officeDocument/2006/relationships/tags" Target="../tags/tag63.xml"/><Relationship Id="rId16" Type="http://schemas.openxmlformats.org/officeDocument/2006/relationships/image" Target="../media/image260.png"/><Relationship Id="rId1" Type="http://schemas.openxmlformats.org/officeDocument/2006/relationships/vmlDrawing" Target="../drawings/vmlDrawing57.vml"/><Relationship Id="rId6" Type="http://schemas.openxmlformats.org/officeDocument/2006/relationships/tags" Target="../tags/tag6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6.xml"/><Relationship Id="rId15" Type="http://schemas.openxmlformats.org/officeDocument/2006/relationships/image" Target="../media/image258.wmf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oleObject" Target="../embeddings/oleObject124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3" Type="http://schemas.openxmlformats.org/officeDocument/2006/relationships/tags" Target="../tags/tag73.xml"/><Relationship Id="rId7" Type="http://schemas.openxmlformats.org/officeDocument/2006/relationships/image" Target="../media/image263.png"/><Relationship Id="rId2" Type="http://schemas.openxmlformats.org/officeDocument/2006/relationships/tags" Target="../tags/tag7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61.wmf"/><Relationship Id="rId5" Type="http://schemas.openxmlformats.org/officeDocument/2006/relationships/oleObject" Target="../embeddings/oleObject126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62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3" Type="http://schemas.openxmlformats.org/officeDocument/2006/relationships/tags" Target="../tags/tag75.xml"/><Relationship Id="rId7" Type="http://schemas.openxmlformats.org/officeDocument/2006/relationships/image" Target="../media/image266.jpg"/><Relationship Id="rId2" Type="http://schemas.openxmlformats.org/officeDocument/2006/relationships/tags" Target="../tags/tag74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64.wmf"/><Relationship Id="rId5" Type="http://schemas.openxmlformats.org/officeDocument/2006/relationships/oleObject" Target="../embeddings/oleObject128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65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7" Type="http://schemas.openxmlformats.org/officeDocument/2006/relationships/image" Target="../media/image2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31.bin"/><Relationship Id="rId5" Type="http://schemas.openxmlformats.org/officeDocument/2006/relationships/image" Target="../media/image269.jpg"/><Relationship Id="rId4" Type="http://schemas.openxmlformats.org/officeDocument/2006/relationships/image" Target="../media/image267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271.png"/><Relationship Id="rId4" Type="http://schemas.openxmlformats.org/officeDocument/2006/relationships/image" Target="../media/image270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272.png"/><Relationship Id="rId4" Type="http://schemas.openxmlformats.org/officeDocument/2006/relationships/image" Target="../media/image270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273.png"/><Relationship Id="rId4" Type="http://schemas.openxmlformats.org/officeDocument/2006/relationships/image" Target="../media/image27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275.png"/><Relationship Id="rId4" Type="http://schemas.openxmlformats.org/officeDocument/2006/relationships/image" Target="../media/image274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277.png"/><Relationship Id="rId4" Type="http://schemas.openxmlformats.org/officeDocument/2006/relationships/image" Target="../media/image276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278.png"/><Relationship Id="rId4" Type="http://schemas.openxmlformats.org/officeDocument/2006/relationships/image" Target="../media/image276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280.png"/><Relationship Id="rId4" Type="http://schemas.openxmlformats.org/officeDocument/2006/relationships/image" Target="../media/image279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282.jpg"/><Relationship Id="rId4" Type="http://schemas.openxmlformats.org/officeDocument/2006/relationships/image" Target="../media/image281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283.png"/><Relationship Id="rId4" Type="http://schemas.openxmlformats.org/officeDocument/2006/relationships/image" Target="../media/image281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285.png"/><Relationship Id="rId4" Type="http://schemas.openxmlformats.org/officeDocument/2006/relationships/image" Target="../media/image284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286.png"/><Relationship Id="rId4" Type="http://schemas.openxmlformats.org/officeDocument/2006/relationships/image" Target="../media/image284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288.png"/><Relationship Id="rId4" Type="http://schemas.openxmlformats.org/officeDocument/2006/relationships/image" Target="../media/image287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7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90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28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7" Type="http://schemas.openxmlformats.org/officeDocument/2006/relationships/image" Target="../media/image2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290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289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eg"/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eg"/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47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34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350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3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353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355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149.bin"/><Relationship Id="rId18" Type="http://schemas.openxmlformats.org/officeDocument/2006/relationships/image" Target="../media/image363.wmf"/><Relationship Id="rId26" Type="http://schemas.openxmlformats.org/officeDocument/2006/relationships/image" Target="../media/image367.wmf"/><Relationship Id="rId3" Type="http://schemas.openxmlformats.org/officeDocument/2006/relationships/oleObject" Target="../embeddings/oleObject144.bin"/><Relationship Id="rId21" Type="http://schemas.openxmlformats.org/officeDocument/2006/relationships/oleObject" Target="../embeddings/oleObject153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360.wmf"/><Relationship Id="rId17" Type="http://schemas.openxmlformats.org/officeDocument/2006/relationships/oleObject" Target="../embeddings/oleObject151.bin"/><Relationship Id="rId25" Type="http://schemas.openxmlformats.org/officeDocument/2006/relationships/oleObject" Target="../embeddings/oleObject15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2.wmf"/><Relationship Id="rId20" Type="http://schemas.openxmlformats.org/officeDocument/2006/relationships/image" Target="../media/image364.wmf"/><Relationship Id="rId1" Type="http://schemas.openxmlformats.org/officeDocument/2006/relationships/vmlDrawing" Target="../drawings/vmlDrawing78.v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148.bin"/><Relationship Id="rId24" Type="http://schemas.openxmlformats.org/officeDocument/2006/relationships/image" Target="../media/image366.wmf"/><Relationship Id="rId5" Type="http://schemas.openxmlformats.org/officeDocument/2006/relationships/oleObject" Target="../embeddings/oleObject145.bin"/><Relationship Id="rId15" Type="http://schemas.openxmlformats.org/officeDocument/2006/relationships/oleObject" Target="../embeddings/oleObject150.bin"/><Relationship Id="rId23" Type="http://schemas.openxmlformats.org/officeDocument/2006/relationships/oleObject" Target="../embeddings/oleObject154.bin"/><Relationship Id="rId28" Type="http://schemas.openxmlformats.org/officeDocument/2006/relationships/image" Target="../media/image368.wmf"/><Relationship Id="rId10" Type="http://schemas.openxmlformats.org/officeDocument/2006/relationships/image" Target="../media/image359.wmf"/><Relationship Id="rId19" Type="http://schemas.openxmlformats.org/officeDocument/2006/relationships/oleObject" Target="../embeddings/oleObject152.bin"/><Relationship Id="rId4" Type="http://schemas.openxmlformats.org/officeDocument/2006/relationships/image" Target="../media/image356.wmf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361.wmf"/><Relationship Id="rId22" Type="http://schemas.openxmlformats.org/officeDocument/2006/relationships/image" Target="../media/image365.wmf"/><Relationship Id="rId27" Type="http://schemas.openxmlformats.org/officeDocument/2006/relationships/oleObject" Target="../embeddings/oleObject156.bin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wmf"/><Relationship Id="rId13" Type="http://schemas.openxmlformats.org/officeDocument/2006/relationships/oleObject" Target="../embeddings/oleObject162.bin"/><Relationship Id="rId18" Type="http://schemas.openxmlformats.org/officeDocument/2006/relationships/image" Target="../media/image376.wmf"/><Relationship Id="rId3" Type="http://schemas.openxmlformats.org/officeDocument/2006/relationships/oleObject" Target="../embeddings/oleObject157.bin"/><Relationship Id="rId21" Type="http://schemas.openxmlformats.org/officeDocument/2006/relationships/oleObject" Target="../embeddings/oleObject166.bin"/><Relationship Id="rId7" Type="http://schemas.openxmlformats.org/officeDocument/2006/relationships/oleObject" Target="../embeddings/oleObject159.bin"/><Relationship Id="rId12" Type="http://schemas.openxmlformats.org/officeDocument/2006/relationships/image" Target="../media/image373.wmf"/><Relationship Id="rId17" Type="http://schemas.openxmlformats.org/officeDocument/2006/relationships/oleObject" Target="../embeddings/oleObject16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5.wmf"/><Relationship Id="rId20" Type="http://schemas.openxmlformats.org/officeDocument/2006/relationships/image" Target="../media/image377.wmf"/><Relationship Id="rId1" Type="http://schemas.openxmlformats.org/officeDocument/2006/relationships/vmlDrawing" Target="../drawings/vmlDrawing79.vml"/><Relationship Id="rId6" Type="http://schemas.openxmlformats.org/officeDocument/2006/relationships/image" Target="../media/image370.wmf"/><Relationship Id="rId11" Type="http://schemas.openxmlformats.org/officeDocument/2006/relationships/oleObject" Target="../embeddings/oleObject161.bin"/><Relationship Id="rId5" Type="http://schemas.openxmlformats.org/officeDocument/2006/relationships/oleObject" Target="../embeddings/oleObject158.bin"/><Relationship Id="rId15" Type="http://schemas.openxmlformats.org/officeDocument/2006/relationships/oleObject" Target="../embeddings/oleObject163.bin"/><Relationship Id="rId10" Type="http://schemas.openxmlformats.org/officeDocument/2006/relationships/image" Target="../media/image372.wmf"/><Relationship Id="rId19" Type="http://schemas.openxmlformats.org/officeDocument/2006/relationships/oleObject" Target="../embeddings/oleObject165.bin"/><Relationship Id="rId4" Type="http://schemas.openxmlformats.org/officeDocument/2006/relationships/image" Target="../media/image369.wmf"/><Relationship Id="rId9" Type="http://schemas.openxmlformats.org/officeDocument/2006/relationships/oleObject" Target="../embeddings/oleObject160.bin"/><Relationship Id="rId14" Type="http://schemas.openxmlformats.org/officeDocument/2006/relationships/image" Target="../media/image374.wmf"/><Relationship Id="rId22" Type="http://schemas.openxmlformats.org/officeDocument/2006/relationships/image" Target="../media/image378.w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wmf"/><Relationship Id="rId13" Type="http://schemas.openxmlformats.org/officeDocument/2006/relationships/oleObject" Target="../embeddings/oleObject172.bin"/><Relationship Id="rId18" Type="http://schemas.openxmlformats.org/officeDocument/2006/relationships/image" Target="../media/image386.wmf"/><Relationship Id="rId3" Type="http://schemas.openxmlformats.org/officeDocument/2006/relationships/oleObject" Target="../embeddings/oleObject167.bin"/><Relationship Id="rId7" Type="http://schemas.openxmlformats.org/officeDocument/2006/relationships/oleObject" Target="../embeddings/oleObject169.bin"/><Relationship Id="rId12" Type="http://schemas.openxmlformats.org/officeDocument/2006/relationships/image" Target="../media/image383.wmf"/><Relationship Id="rId17" Type="http://schemas.openxmlformats.org/officeDocument/2006/relationships/oleObject" Target="../embeddings/oleObject17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5.wmf"/><Relationship Id="rId1" Type="http://schemas.openxmlformats.org/officeDocument/2006/relationships/vmlDrawing" Target="../drawings/vmlDrawing80.vml"/><Relationship Id="rId6" Type="http://schemas.openxmlformats.org/officeDocument/2006/relationships/image" Target="../media/image380.wmf"/><Relationship Id="rId11" Type="http://schemas.openxmlformats.org/officeDocument/2006/relationships/oleObject" Target="../embeddings/oleObject171.bin"/><Relationship Id="rId5" Type="http://schemas.openxmlformats.org/officeDocument/2006/relationships/oleObject" Target="../embeddings/oleObject168.bin"/><Relationship Id="rId15" Type="http://schemas.openxmlformats.org/officeDocument/2006/relationships/oleObject" Target="../embeddings/oleObject173.bin"/><Relationship Id="rId10" Type="http://schemas.openxmlformats.org/officeDocument/2006/relationships/image" Target="../media/image382.wmf"/><Relationship Id="rId4" Type="http://schemas.openxmlformats.org/officeDocument/2006/relationships/image" Target="../media/image379.wmf"/><Relationship Id="rId9" Type="http://schemas.openxmlformats.org/officeDocument/2006/relationships/oleObject" Target="../embeddings/oleObject170.bin"/><Relationship Id="rId14" Type="http://schemas.openxmlformats.org/officeDocument/2006/relationships/image" Target="../media/image384.wm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wmf"/><Relationship Id="rId13" Type="http://schemas.openxmlformats.org/officeDocument/2006/relationships/oleObject" Target="../embeddings/oleObject180.bin"/><Relationship Id="rId18" Type="http://schemas.openxmlformats.org/officeDocument/2006/relationships/image" Target="../media/image394.wmf"/><Relationship Id="rId26" Type="http://schemas.openxmlformats.org/officeDocument/2006/relationships/image" Target="../media/image398.wmf"/><Relationship Id="rId3" Type="http://schemas.openxmlformats.org/officeDocument/2006/relationships/oleObject" Target="../embeddings/oleObject175.bin"/><Relationship Id="rId21" Type="http://schemas.openxmlformats.org/officeDocument/2006/relationships/oleObject" Target="../embeddings/oleObject184.bin"/><Relationship Id="rId7" Type="http://schemas.openxmlformats.org/officeDocument/2006/relationships/oleObject" Target="../embeddings/oleObject177.bin"/><Relationship Id="rId12" Type="http://schemas.openxmlformats.org/officeDocument/2006/relationships/image" Target="../media/image391.wmf"/><Relationship Id="rId17" Type="http://schemas.openxmlformats.org/officeDocument/2006/relationships/oleObject" Target="../embeddings/oleObject182.bin"/><Relationship Id="rId25" Type="http://schemas.openxmlformats.org/officeDocument/2006/relationships/oleObject" Target="../embeddings/oleObject18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3.wmf"/><Relationship Id="rId20" Type="http://schemas.openxmlformats.org/officeDocument/2006/relationships/image" Target="../media/image395.wmf"/><Relationship Id="rId1" Type="http://schemas.openxmlformats.org/officeDocument/2006/relationships/vmlDrawing" Target="../drawings/vmlDrawing81.vml"/><Relationship Id="rId6" Type="http://schemas.openxmlformats.org/officeDocument/2006/relationships/image" Target="../media/image388.wmf"/><Relationship Id="rId11" Type="http://schemas.openxmlformats.org/officeDocument/2006/relationships/oleObject" Target="../embeddings/oleObject179.bin"/><Relationship Id="rId24" Type="http://schemas.openxmlformats.org/officeDocument/2006/relationships/image" Target="../media/image397.wmf"/><Relationship Id="rId5" Type="http://schemas.openxmlformats.org/officeDocument/2006/relationships/oleObject" Target="../embeddings/oleObject176.bin"/><Relationship Id="rId15" Type="http://schemas.openxmlformats.org/officeDocument/2006/relationships/oleObject" Target="../embeddings/oleObject181.bin"/><Relationship Id="rId23" Type="http://schemas.openxmlformats.org/officeDocument/2006/relationships/oleObject" Target="../embeddings/oleObject185.bin"/><Relationship Id="rId28" Type="http://schemas.openxmlformats.org/officeDocument/2006/relationships/image" Target="../media/image399.wmf"/><Relationship Id="rId10" Type="http://schemas.openxmlformats.org/officeDocument/2006/relationships/image" Target="../media/image390.wmf"/><Relationship Id="rId19" Type="http://schemas.openxmlformats.org/officeDocument/2006/relationships/oleObject" Target="../embeddings/oleObject183.bin"/><Relationship Id="rId4" Type="http://schemas.openxmlformats.org/officeDocument/2006/relationships/image" Target="../media/image387.wmf"/><Relationship Id="rId9" Type="http://schemas.openxmlformats.org/officeDocument/2006/relationships/oleObject" Target="../embeddings/oleObject178.bin"/><Relationship Id="rId14" Type="http://schemas.openxmlformats.org/officeDocument/2006/relationships/image" Target="../media/image392.wmf"/><Relationship Id="rId22" Type="http://schemas.openxmlformats.org/officeDocument/2006/relationships/image" Target="../media/image396.wmf"/><Relationship Id="rId27" Type="http://schemas.openxmlformats.org/officeDocument/2006/relationships/oleObject" Target="../embeddings/oleObject187.bin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wmf"/><Relationship Id="rId13" Type="http://schemas.openxmlformats.org/officeDocument/2006/relationships/oleObject" Target="../embeddings/oleObject193.bin"/><Relationship Id="rId18" Type="http://schemas.openxmlformats.org/officeDocument/2006/relationships/image" Target="../media/image407.wmf"/><Relationship Id="rId3" Type="http://schemas.openxmlformats.org/officeDocument/2006/relationships/oleObject" Target="../embeddings/oleObject188.bin"/><Relationship Id="rId21" Type="http://schemas.openxmlformats.org/officeDocument/2006/relationships/oleObject" Target="../embeddings/oleObject197.bin"/><Relationship Id="rId7" Type="http://schemas.openxmlformats.org/officeDocument/2006/relationships/oleObject" Target="../embeddings/oleObject190.bin"/><Relationship Id="rId12" Type="http://schemas.openxmlformats.org/officeDocument/2006/relationships/image" Target="../media/image404.wmf"/><Relationship Id="rId1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6.wmf"/><Relationship Id="rId20" Type="http://schemas.openxmlformats.org/officeDocument/2006/relationships/image" Target="../media/image408.wmf"/><Relationship Id="rId1" Type="http://schemas.openxmlformats.org/officeDocument/2006/relationships/vmlDrawing" Target="../drawings/vmlDrawing82.vml"/><Relationship Id="rId6" Type="http://schemas.openxmlformats.org/officeDocument/2006/relationships/image" Target="../media/image401.wmf"/><Relationship Id="rId11" Type="http://schemas.openxmlformats.org/officeDocument/2006/relationships/oleObject" Target="../embeddings/oleObject192.bin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194.bin"/><Relationship Id="rId10" Type="http://schemas.openxmlformats.org/officeDocument/2006/relationships/image" Target="../media/image403.wmf"/><Relationship Id="rId19" Type="http://schemas.openxmlformats.org/officeDocument/2006/relationships/oleObject" Target="../embeddings/oleObject196.bin"/><Relationship Id="rId4" Type="http://schemas.openxmlformats.org/officeDocument/2006/relationships/image" Target="../media/image400.wmf"/><Relationship Id="rId9" Type="http://schemas.openxmlformats.org/officeDocument/2006/relationships/oleObject" Target="../embeddings/oleObject191.bin"/><Relationship Id="rId14" Type="http://schemas.openxmlformats.org/officeDocument/2006/relationships/image" Target="../media/image405.wmf"/><Relationship Id="rId22" Type="http://schemas.openxmlformats.org/officeDocument/2006/relationships/image" Target="../media/image409.w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410.w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412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5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jpe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jpe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eg"/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jpg"/><Relationship Id="rId2" Type="http://schemas.openxmlformats.org/officeDocument/2006/relationships/image" Target="../media/image438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jpg"/><Relationship Id="rId2" Type="http://schemas.openxmlformats.org/officeDocument/2006/relationships/image" Target="../media/image4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jpeg"/><Relationship Id="rId2" Type="http://schemas.openxmlformats.org/officeDocument/2006/relationships/image" Target="../media/image4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jp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jpeg"/><Relationship Id="rId2" Type="http://schemas.openxmlformats.org/officeDocument/2006/relationships/image" Target="../media/image446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450.jpg"/><Relationship Id="rId5" Type="http://schemas.openxmlformats.org/officeDocument/2006/relationships/image" Target="../media/image448.wmf"/><Relationship Id="rId4" Type="http://schemas.openxmlformats.org/officeDocument/2006/relationships/oleObject" Target="../embeddings/oleObject199.bin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jpg"/><Relationship Id="rId7" Type="http://schemas.openxmlformats.org/officeDocument/2006/relationships/image" Target="../media/image45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58.emf"/><Relationship Id="rId5" Type="http://schemas.openxmlformats.org/officeDocument/2006/relationships/image" Target="../media/image451.wmf"/><Relationship Id="rId4" Type="http://schemas.openxmlformats.org/officeDocument/2006/relationships/oleObject" Target="../embeddings/oleObject200.bin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456.jpg"/><Relationship Id="rId5" Type="http://schemas.openxmlformats.org/officeDocument/2006/relationships/image" Target="../media/image454.wmf"/><Relationship Id="rId4" Type="http://schemas.openxmlformats.org/officeDocument/2006/relationships/oleObject" Target="../embeddings/oleObject201.bin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jpg"/><Relationship Id="rId7" Type="http://schemas.openxmlformats.org/officeDocument/2006/relationships/image" Target="../media/image45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38.jpeg"/><Relationship Id="rId5" Type="http://schemas.openxmlformats.org/officeDocument/2006/relationships/image" Target="../media/image457.wmf"/><Relationship Id="rId4" Type="http://schemas.openxmlformats.org/officeDocument/2006/relationships/oleObject" Target="../embeddings/oleObject202.bin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wmf"/><Relationship Id="rId3" Type="http://schemas.openxmlformats.org/officeDocument/2006/relationships/image" Target="../media/image462.jpg"/><Relationship Id="rId7" Type="http://schemas.openxmlformats.org/officeDocument/2006/relationships/oleObject" Target="../embeddings/oleObject2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463.jpeg"/><Relationship Id="rId5" Type="http://schemas.openxmlformats.org/officeDocument/2006/relationships/image" Target="../media/image460.wmf"/><Relationship Id="rId4" Type="http://schemas.openxmlformats.org/officeDocument/2006/relationships/oleObject" Target="../embeddings/oleObject203.bin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jpg"/><Relationship Id="rId2" Type="http://schemas.openxmlformats.org/officeDocument/2006/relationships/image" Target="../media/image464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jpeg"/><Relationship Id="rId2" Type="http://schemas.openxmlformats.org/officeDocument/2006/relationships/image" Target="../media/image466.jp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jpeg"/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jpg"/><Relationship Id="rId2" Type="http://schemas.openxmlformats.org/officeDocument/2006/relationships/image" Target="../media/image470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jpeg"/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jpeg"/><Relationship Id="rId2" Type="http://schemas.openxmlformats.org/officeDocument/2006/relationships/image" Target="../media/image475.jp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jpeg"/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eg"/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jpeg"/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2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0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05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0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10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0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09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1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116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14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20.png"/><Relationship Id="rId4" Type="http://schemas.openxmlformats.org/officeDocument/2006/relationships/image" Target="../media/image119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22.png"/><Relationship Id="rId4" Type="http://schemas.openxmlformats.org/officeDocument/2006/relationships/image" Target="../media/image121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27.png"/><Relationship Id="rId4" Type="http://schemas.openxmlformats.org/officeDocument/2006/relationships/image" Target="../media/image12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29.png"/><Relationship Id="rId4" Type="http://schemas.openxmlformats.org/officeDocument/2006/relationships/image" Target="../media/image128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31.png"/><Relationship Id="rId4" Type="http://schemas.openxmlformats.org/officeDocument/2006/relationships/image" Target="../media/image130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32.png"/><Relationship Id="rId4" Type="http://schemas.openxmlformats.org/officeDocument/2006/relationships/image" Target="../media/image130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27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8.jpeg"/><Relationship Id="rId5" Type="http://schemas.openxmlformats.org/officeDocument/2006/relationships/image" Target="../media/image137.png"/><Relationship Id="rId4" Type="http://schemas.openxmlformats.org/officeDocument/2006/relationships/image" Target="../media/image136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40.png"/><Relationship Id="rId4" Type="http://schemas.openxmlformats.org/officeDocument/2006/relationships/image" Target="../media/image139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42.png"/><Relationship Id="rId4" Type="http://schemas.openxmlformats.org/officeDocument/2006/relationships/image" Target="../media/image141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14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143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5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7.wmf"/><Relationship Id="rId11" Type="http://schemas.openxmlformats.org/officeDocument/2006/relationships/image" Target="../media/image150.png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49.wmf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37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156.png"/><Relationship Id="rId7" Type="http://schemas.openxmlformats.org/officeDocument/2006/relationships/image" Target="../media/image153.wmf"/><Relationship Id="rId12" Type="http://schemas.openxmlformats.org/officeDocument/2006/relationships/image" Target="../media/image15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155.wmf"/><Relationship Id="rId5" Type="http://schemas.openxmlformats.org/officeDocument/2006/relationships/image" Target="../media/image152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5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16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9.wmf"/><Relationship Id="rId11" Type="http://schemas.openxmlformats.org/officeDocument/2006/relationships/image" Target="../media/image160.png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107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4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164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62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5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68.png"/><Relationship Id="rId4" Type="http://schemas.openxmlformats.org/officeDocument/2006/relationships/image" Target="../media/image16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69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slide" Target="slide78.xml"/><Relationship Id="rId7" Type="http://schemas.openxmlformats.org/officeDocument/2006/relationships/slide" Target="slide8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1.xml"/><Relationship Id="rId5" Type="http://schemas.openxmlformats.org/officeDocument/2006/relationships/slide" Target="slide80.xml"/><Relationship Id="rId10" Type="http://schemas.openxmlformats.org/officeDocument/2006/relationships/slide" Target="slide84.xml"/><Relationship Id="rId4" Type="http://schemas.openxmlformats.org/officeDocument/2006/relationships/slide" Target="slide79.xml"/><Relationship Id="rId9" Type="http://schemas.openxmlformats.org/officeDocument/2006/relationships/slide" Target="slide8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oleObject" Target="../embeddings/oleObject59.bin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17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6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173.wmf"/><Relationship Id="rId4" Type="http://schemas.openxmlformats.org/officeDocument/2006/relationships/image" Target="../media/image170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175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18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78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180.wmf"/><Relationship Id="rId4" Type="http://schemas.openxmlformats.org/officeDocument/2006/relationships/image" Target="../media/image177.wmf"/><Relationship Id="rId9" Type="http://schemas.openxmlformats.org/officeDocument/2006/relationships/oleObject" Target="../embeddings/oleObject64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185.wmf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6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8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89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92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95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99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98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204.wmf"/><Relationship Id="rId4" Type="http://schemas.openxmlformats.org/officeDocument/2006/relationships/image" Target="../media/image201.wmf"/><Relationship Id="rId9" Type="http://schemas.openxmlformats.org/officeDocument/2006/relationships/oleObject" Target="../embeddings/oleObject88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208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92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209.png"/><Relationship Id="rId4" Type="http://schemas.openxmlformats.org/officeDocument/2006/relationships/image" Target="../media/image169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211.jpg"/><Relationship Id="rId4" Type="http://schemas.openxmlformats.org/officeDocument/2006/relationships/image" Target="../media/image210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213.png"/><Relationship Id="rId4" Type="http://schemas.openxmlformats.org/officeDocument/2006/relationships/image" Target="../media/image212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15.jpg"/><Relationship Id="rId4" Type="http://schemas.openxmlformats.org/officeDocument/2006/relationships/image" Target="../media/image21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17.jpeg"/><Relationship Id="rId4" Type="http://schemas.openxmlformats.org/officeDocument/2006/relationships/image" Target="../media/image216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219.png"/><Relationship Id="rId4" Type="http://schemas.openxmlformats.org/officeDocument/2006/relationships/image" Target="../media/image218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221.jpeg"/><Relationship Id="rId4" Type="http://schemas.openxmlformats.org/officeDocument/2006/relationships/image" Target="../media/image220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223.png"/><Relationship Id="rId4" Type="http://schemas.openxmlformats.org/officeDocument/2006/relationships/image" Target="../media/image222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225.jpg"/><Relationship Id="rId4" Type="http://schemas.openxmlformats.org/officeDocument/2006/relationships/image" Target="../media/image224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28.jpeg"/><Relationship Id="rId5" Type="http://schemas.openxmlformats.org/officeDocument/2006/relationships/image" Target="../media/image227.jpg"/><Relationship Id="rId4" Type="http://schemas.openxmlformats.org/officeDocument/2006/relationships/image" Target="../media/image226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oleObject" Target="../embeddings/oleObject102.bin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vmlDrawing" Target="../drawings/vmlDrawing50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image" Target="../media/image230.jpg"/><Relationship Id="rId10" Type="http://schemas.openxmlformats.org/officeDocument/2006/relationships/tags" Target="../tags/tag9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image" Target="../media/image229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233.wmf"/><Relationship Id="rId3" Type="http://schemas.openxmlformats.org/officeDocument/2006/relationships/tags" Target="../tags/tag12.xml"/><Relationship Id="rId21" Type="http://schemas.openxmlformats.org/officeDocument/2006/relationships/oleObject" Target="../embeddings/oleObject107.bin"/><Relationship Id="rId7" Type="http://schemas.openxmlformats.org/officeDocument/2006/relationships/tags" Target="../tags/tag16.xml"/><Relationship Id="rId12" Type="http://schemas.openxmlformats.org/officeDocument/2006/relationships/slideLayout" Target="../slideLayouts/slideLayout7.xml"/><Relationship Id="rId17" Type="http://schemas.openxmlformats.org/officeDocument/2006/relationships/oleObject" Target="../embeddings/oleObject105.bin"/><Relationship Id="rId2" Type="http://schemas.openxmlformats.org/officeDocument/2006/relationships/tags" Target="../tags/tag11.xml"/><Relationship Id="rId16" Type="http://schemas.openxmlformats.org/officeDocument/2006/relationships/image" Target="../media/image232.wmf"/><Relationship Id="rId20" Type="http://schemas.openxmlformats.org/officeDocument/2006/relationships/image" Target="../media/image234.wmf"/><Relationship Id="rId1" Type="http://schemas.openxmlformats.org/officeDocument/2006/relationships/vmlDrawing" Target="../drawings/vmlDrawing51.v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oleObject" Target="../embeddings/oleObject104.bin"/><Relationship Id="rId23" Type="http://schemas.openxmlformats.org/officeDocument/2006/relationships/image" Target="../media/image236.png"/><Relationship Id="rId10" Type="http://schemas.openxmlformats.org/officeDocument/2006/relationships/tags" Target="../tags/tag19.xml"/><Relationship Id="rId19" Type="http://schemas.openxmlformats.org/officeDocument/2006/relationships/oleObject" Target="../embeddings/oleObject106.bin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231.wmf"/><Relationship Id="rId22" Type="http://schemas.openxmlformats.org/officeDocument/2006/relationships/image" Target="../media/image235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238.wmf"/><Relationship Id="rId18" Type="http://schemas.openxmlformats.org/officeDocument/2006/relationships/oleObject" Target="../embeddings/oleObject112.bin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oleObject" Target="../embeddings/oleObject109.bin"/><Relationship Id="rId17" Type="http://schemas.openxmlformats.org/officeDocument/2006/relationships/image" Target="../media/image240.wmf"/><Relationship Id="rId2" Type="http://schemas.openxmlformats.org/officeDocument/2006/relationships/tags" Target="../tags/tag21.xml"/><Relationship Id="rId16" Type="http://schemas.openxmlformats.org/officeDocument/2006/relationships/oleObject" Target="../embeddings/oleObject111.bin"/><Relationship Id="rId20" Type="http://schemas.openxmlformats.org/officeDocument/2006/relationships/image" Target="../media/image242.png"/><Relationship Id="rId1" Type="http://schemas.openxmlformats.org/officeDocument/2006/relationships/vmlDrawing" Target="../drawings/vmlDrawing52.vml"/><Relationship Id="rId6" Type="http://schemas.openxmlformats.org/officeDocument/2006/relationships/tags" Target="../tags/tag25.xml"/><Relationship Id="rId11" Type="http://schemas.openxmlformats.org/officeDocument/2006/relationships/image" Target="../media/image237.wmf"/><Relationship Id="rId5" Type="http://schemas.openxmlformats.org/officeDocument/2006/relationships/tags" Target="../tags/tag24.xml"/><Relationship Id="rId15" Type="http://schemas.openxmlformats.org/officeDocument/2006/relationships/image" Target="../media/image239.wmf"/><Relationship Id="rId10" Type="http://schemas.openxmlformats.org/officeDocument/2006/relationships/oleObject" Target="../embeddings/oleObject108.bin"/><Relationship Id="rId19" Type="http://schemas.openxmlformats.org/officeDocument/2006/relationships/image" Target="../media/image241.wmf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7.xml"/><Relationship Id="rId14" Type="http://schemas.openxmlformats.org/officeDocument/2006/relationships/oleObject" Target="../embeddings/oleObject110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oleObject" Target="../embeddings/oleObject113.bin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vmlDrawing" Target="../drawings/vmlDrawing53.v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image" Target="../media/image244.jpeg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24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31522" y="3722913"/>
            <a:ext cx="7641771" cy="2508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刘畅</a:t>
            </a:r>
            <a:endParaRPr lang="en-US" altLang="zh-CN" sz="3200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15205511548</a:t>
            </a:r>
          </a:p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liuchang@ahu.edu.cn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695618"/>
            <a:ext cx="9144000" cy="19097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6000" b="1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高</a:t>
            </a:r>
            <a:r>
              <a:rPr lang="zh-CN" altLang="en-US" sz="6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</a:t>
            </a:r>
            <a:r>
              <a:rPr lang="en-US" altLang="zh-CN" sz="6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A(</a:t>
            </a:r>
            <a:r>
              <a:rPr lang="zh-CN" altLang="en-US" sz="6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一</a:t>
            </a:r>
            <a:r>
              <a:rPr lang="en-US" altLang="zh-CN" sz="6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6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期末真题解析</a:t>
            </a:r>
            <a:endParaRPr lang="en-US" altLang="zh-CN" sz="6000" b="1" dirty="0">
              <a:solidFill>
                <a:schemeClr val="bg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71" y="281617"/>
            <a:ext cx="6574855" cy="18796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03832" y="323182"/>
            <a:ext cx="47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303832" y="3073550"/>
            <a:ext cx="3185493" cy="12600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05392" y="4990012"/>
            <a:ext cx="7708273" cy="151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zh-CN" altLang="en-US" u="sng" dirty="0" smtClean="0">
                <a:solidFill>
                  <a:srgbClr val="0070C0"/>
                </a:solidFill>
              </a:rPr>
              <a:t>这类题期末考试大概率会考。</a:t>
            </a:r>
            <a:endParaRPr lang="en-US" altLang="zh-CN" u="sng" dirty="0" smtClean="0">
              <a:solidFill>
                <a:srgbClr val="0070C0"/>
              </a:solidFill>
            </a:endParaRPr>
          </a:p>
          <a:p>
            <a:pPr>
              <a:spcBef>
                <a:spcPts val="1800"/>
              </a:spcBef>
            </a:pPr>
            <a:r>
              <a:rPr lang="zh-CN" altLang="en-US" dirty="0" smtClean="0">
                <a:solidFill>
                  <a:srgbClr val="0070C0"/>
                </a:solidFill>
              </a:rPr>
              <a:t>常规</a:t>
            </a:r>
            <a:r>
              <a:rPr lang="en-US" altLang="zh-CN" dirty="0" smtClean="0">
                <a:solidFill>
                  <a:srgbClr val="0070C0"/>
                </a:solidFill>
              </a:rPr>
              <a:t>x-y</a:t>
            </a:r>
            <a:r>
              <a:rPr lang="zh-CN" altLang="en-US" dirty="0">
                <a:solidFill>
                  <a:srgbClr val="0070C0"/>
                </a:solidFill>
              </a:rPr>
              <a:t>方程</a:t>
            </a:r>
            <a:r>
              <a:rPr lang="zh-CN" altLang="en-US" dirty="0" smtClean="0">
                <a:solidFill>
                  <a:srgbClr val="0070C0"/>
                </a:solidFill>
              </a:rPr>
              <a:t>、参数方程、极坐标三种情况下的弧长公式都应牢记</a:t>
            </a:r>
            <a:r>
              <a:rPr lang="zh-CN" altLang="en-US" dirty="0" smtClean="0">
                <a:solidFill>
                  <a:srgbClr val="FF0000"/>
                </a:solidFill>
              </a:rPr>
              <a:t>（详见课本</a:t>
            </a:r>
            <a:r>
              <a:rPr lang="en-US" altLang="zh-CN" dirty="0" smtClean="0">
                <a:solidFill>
                  <a:srgbClr val="FF0000"/>
                </a:solidFill>
              </a:rPr>
              <a:t>195-196</a:t>
            </a:r>
            <a:r>
              <a:rPr lang="zh-CN" altLang="en-US" dirty="0" smtClean="0">
                <a:solidFill>
                  <a:srgbClr val="FF0000"/>
                </a:solidFill>
              </a:rPr>
              <a:t>页）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" y="2484554"/>
            <a:ext cx="3667399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14400" y="574281"/>
            <a:ext cx="7315200" cy="108043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5.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下列反常积分中收敛的是（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828800" y="197616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28800" y="2833414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62022" y="204045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962022" y="289770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962022" y="3754957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962022" y="461220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1796470" y="1852851"/>
          <a:ext cx="1403927" cy="75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8" name="Equation" r:id="rId11" imgW="736560" imgH="393480" progId="Equation.DSMT4">
                  <p:embed/>
                </p:oleObj>
              </mc:Choice>
              <mc:Fallback>
                <p:oleObj name="Equation" r:id="rId11" imgW="736560" imgH="39348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96470" y="1852851"/>
                        <a:ext cx="1403927" cy="75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1749884" y="2755625"/>
          <a:ext cx="123348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9" name="Equation" r:id="rId13" imgW="647640" imgH="419040" progId="Equation.DSMT4">
                  <p:embed/>
                </p:oleObj>
              </mc:Choice>
              <mc:Fallback>
                <p:oleObj name="Equation" r:id="rId13" imgW="647640" imgH="419040" progId="Equation.DSMT4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9884" y="2755625"/>
                        <a:ext cx="1233487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1745871" y="3690661"/>
          <a:ext cx="19113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0" name="Equation" r:id="rId15" imgW="1002960" imgH="431640" progId="Equation.DSMT4">
                  <p:embed/>
                </p:oleObj>
              </mc:Choice>
              <mc:Fallback>
                <p:oleObj name="Equation" r:id="rId15" imgW="1002960" imgH="431640" progId="Equation.DSMT4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45871" y="3690661"/>
                        <a:ext cx="19113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1745871" y="4512986"/>
          <a:ext cx="167005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1" name="Equation" r:id="rId17" imgW="876240" imgH="419040" progId="Equation.DSMT4">
                  <p:embed/>
                </p:oleObj>
              </mc:Choice>
              <mc:Fallback>
                <p:oleObj name="Equation" r:id="rId17" imgW="876240" imgH="419040" progId="Equation.DSMT4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45871" y="4512986"/>
                        <a:ext cx="1670050" cy="798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93" y="1976164"/>
            <a:ext cx="4788000" cy="3932995"/>
          </a:xfrm>
          <a:prstGeom prst="rect">
            <a:avLst/>
          </a:prstGeom>
        </p:spPr>
      </p:pic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5214935" y="904736"/>
            <a:ext cx="436772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endParaRPr lang="zh-CN" altLang="en-US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914400" y="6133823"/>
            <a:ext cx="8181979" cy="4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合理运用凑微分、换元、分式拆分等手段进行变形和化简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0540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 hidden="1"/>
          <p:cNvSpPr/>
          <p:nvPr>
            <p:custDataLst>
              <p:tags r:id="rId3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525463" y="1096963"/>
          <a:ext cx="7780337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2" name="Equation" r:id="rId11" imgW="3581280" imgH="469800" progId="Equation.DSMT4">
                  <p:embed/>
                </p:oleObj>
              </mc:Choice>
              <mc:Fallback>
                <p:oleObj name="Equation" r:id="rId11" imgW="3581280" imgH="4698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5463" y="1096963"/>
                        <a:ext cx="7780337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 hidden="1"/>
          <p:cNvSpPr txBox="1"/>
          <p:nvPr>
            <p:custDataLst>
              <p:tags r:id="rId4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 hidden="1"/>
          <p:cNvSpPr txBox="1"/>
          <p:nvPr>
            <p:custDataLst>
              <p:tags r:id="rId5"/>
            </p:custDataLst>
          </p:nvPr>
        </p:nvSpPr>
        <p:spPr>
          <a:xfrm>
            <a:off x="9779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此处添加答案解析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 hidden="1"/>
          <p:cNvGrpSpPr/>
          <p:nvPr>
            <p:custDataLst>
              <p:tags r:id="rId6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4" name="RemarkBack" hidden="1"/>
            <p:cNvSpPr/>
            <p:nvPr>
              <p:custDataLst>
                <p:tags r:id="rId7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Block" hidden="1"/>
            <p:cNvSpPr/>
            <p:nvPr>
              <p:custDataLst>
                <p:tags r:id="rId8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TitleText" hidden="1"/>
            <p:cNvSpPr txBox="1"/>
            <p:nvPr>
              <p:custDataLst>
                <p:tags r:id="rId9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418" y="3020722"/>
            <a:ext cx="4752000" cy="3557123"/>
          </a:xfrm>
          <a:prstGeom prst="rect">
            <a:avLst/>
          </a:prstGeom>
        </p:spPr>
      </p:pic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5267732" y="1693863"/>
          <a:ext cx="9112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3" name="Equation" r:id="rId14" imgW="419040" imgH="164880" progId="Equation.DSMT4">
                  <p:embed/>
                </p:oleObj>
              </mc:Choice>
              <mc:Fallback>
                <p:oleObj name="Equation" r:id="rId14" imgW="419040" imgH="16488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267732" y="1693863"/>
                        <a:ext cx="911225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953589" y="2354995"/>
            <a:ext cx="7352211" cy="4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注意要求的是切线还是法线，切点纵坐标要计算准确。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345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 hidden="1"/>
          <p:cNvSpPr/>
          <p:nvPr>
            <p:custDataLst>
              <p:tags r:id="rId3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 hidden="1"/>
          <p:cNvSpPr txBox="1"/>
          <p:nvPr>
            <p:custDataLst>
              <p:tags r:id="rId4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 hidden="1"/>
          <p:cNvSpPr txBox="1"/>
          <p:nvPr>
            <p:custDataLst>
              <p:tags r:id="rId5"/>
            </p:custDataLst>
          </p:nvPr>
        </p:nvSpPr>
        <p:spPr>
          <a:xfrm>
            <a:off x="9779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此处添加答案解析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 hidden="1"/>
          <p:cNvGrpSpPr/>
          <p:nvPr>
            <p:custDataLst>
              <p:tags r:id="rId6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4" name="RemarkBack" hidden="1"/>
            <p:cNvSpPr/>
            <p:nvPr>
              <p:custDataLst>
                <p:tags r:id="rId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Block" hidden="1"/>
            <p:cNvSpPr/>
            <p:nvPr>
              <p:custDataLst>
                <p:tags r:id="rId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TitleText" hidden="1"/>
            <p:cNvSpPr txBox="1"/>
            <p:nvPr>
              <p:custDataLst>
                <p:tags r:id="rId1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314038" y="407981"/>
            <a:ext cx="8067962" cy="131415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7.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曲线                   在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t=1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处的曲率半径为（  ）</a:t>
            </a:r>
            <a:r>
              <a:rPr lang="zh-CN" altLang="en-US" sz="2600" u="sng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</a:t>
            </a:r>
            <a:endParaRPr lang="en-US" altLang="zh-CN" sz="2600" dirty="0" smtClean="0">
              <a:solidFill>
                <a:srgbClr val="639EF4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92874" y="426198"/>
            <a:ext cx="1694469" cy="1296386"/>
            <a:chOff x="1613651" y="1980488"/>
            <a:chExt cx="1694469" cy="1296386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>
              <p:extLst/>
            </p:nvPr>
          </p:nvGraphicFramePr>
          <p:xfrm>
            <a:off x="1955518" y="1980488"/>
            <a:ext cx="953077" cy="435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21" name="Equation" r:id="rId12" imgW="444240" imgH="203040" progId="Equation.DSMT4">
                    <p:embed/>
                  </p:oleObj>
                </mc:Choice>
                <mc:Fallback>
                  <p:oleObj name="Equation" r:id="rId12" imgW="444240" imgH="203040" progId="Equation.DSMT4">
                    <p:embed/>
                    <p:pic>
                      <p:nvPicPr>
                        <p:cNvPr id="23" name="对象 22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955518" y="1980488"/>
                          <a:ext cx="953077" cy="4356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/>
            </p:nvPr>
          </p:nvGraphicFramePr>
          <p:xfrm>
            <a:off x="1947632" y="2784749"/>
            <a:ext cx="1360488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22" name="Equation" r:id="rId14" imgW="634680" imgH="228600" progId="Equation.DSMT4">
                    <p:embed/>
                  </p:oleObj>
                </mc:Choice>
                <mc:Fallback>
                  <p:oleObj name="Equation" r:id="rId14" imgW="634680" imgH="228600" progId="Equation.DSMT4">
                    <p:embed/>
                    <p:pic>
                      <p:nvPicPr>
                        <p:cNvPr id="24" name="对象 2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947632" y="2784749"/>
                          <a:ext cx="1360488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左大括号 24"/>
            <p:cNvSpPr/>
            <p:nvPr/>
          </p:nvSpPr>
          <p:spPr>
            <a:xfrm>
              <a:off x="1613651" y="2127168"/>
              <a:ext cx="263236" cy="1080000"/>
            </a:xfrm>
            <a:prstGeom prst="leftBrace">
              <a:avLst>
                <a:gd name="adj1" fmla="val 82017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6773545" y="880044"/>
          <a:ext cx="2762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3" name="Equation" r:id="rId16" imgW="126720" imgH="177480" progId="Equation.DSMT4">
                  <p:embed/>
                </p:oleObj>
              </mc:Choice>
              <mc:Fallback>
                <p:oleObj name="Equation" r:id="rId16" imgW="126720" imgH="177480" progId="Equation.DSMT4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73545" y="880044"/>
                        <a:ext cx="276225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4" y="2845066"/>
            <a:ext cx="7579036" cy="3895370"/>
          </a:xfrm>
          <a:prstGeom prst="rect">
            <a:avLst/>
          </a:prstGeom>
        </p:spPr>
      </p:pic>
      <p:sp>
        <p:nvSpPr>
          <p:cNvPr id="28" name="内容占位符 2"/>
          <p:cNvSpPr txBox="1">
            <a:spLocks/>
          </p:cNvSpPr>
          <p:nvPr/>
        </p:nvSpPr>
        <p:spPr bwMode="auto">
          <a:xfrm>
            <a:off x="548639" y="1877754"/>
            <a:ext cx="8269976" cy="8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曲率圆不考，但曲率很可能会考，所以一定要牢记曲率公式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先求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出一阶导、二阶导，再代入计算，注意分子加绝对值。</a:t>
            </a:r>
          </a:p>
        </p:txBody>
      </p:sp>
      <p:sp>
        <p:nvSpPr>
          <p:cNvPr id="3" name="矩形 2"/>
          <p:cNvSpPr/>
          <p:nvPr/>
        </p:nvSpPr>
        <p:spPr>
          <a:xfrm>
            <a:off x="940526" y="5499463"/>
            <a:ext cx="1842788" cy="862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205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 hidden="1"/>
          <p:cNvSpPr/>
          <p:nvPr>
            <p:custDataLst>
              <p:tags r:id="rId3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 hidden="1"/>
          <p:cNvSpPr txBox="1"/>
          <p:nvPr>
            <p:custDataLst>
              <p:tags r:id="rId4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 hidden="1"/>
          <p:cNvSpPr txBox="1"/>
          <p:nvPr>
            <p:custDataLst>
              <p:tags r:id="rId5"/>
            </p:custDataLst>
          </p:nvPr>
        </p:nvSpPr>
        <p:spPr>
          <a:xfrm>
            <a:off x="9779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此处添加答案解析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 hidden="1"/>
          <p:cNvGrpSpPr/>
          <p:nvPr>
            <p:custDataLst>
              <p:tags r:id="rId6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4" name="RemarkBack" hidden="1"/>
            <p:cNvSpPr/>
            <p:nvPr>
              <p:custDataLst>
                <p:tags r:id="rId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Block" hidden="1"/>
            <p:cNvSpPr/>
            <p:nvPr>
              <p:custDataLst>
                <p:tags r:id="rId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TitleText" hidden="1"/>
            <p:cNvSpPr txBox="1"/>
            <p:nvPr>
              <p:custDataLst>
                <p:tags r:id="rId1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473367" y="295759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8.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f(x)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有连续的导函数且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f(x)&gt;0,                         </a:t>
            </a:r>
          </a:p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则                       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/>
          </p:nvPr>
        </p:nvGraphicFramePr>
        <p:xfrm>
          <a:off x="5533129" y="950268"/>
          <a:ext cx="2255438" cy="48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5" name="Equation" r:id="rId12" imgW="952200" imgH="203040" progId="Equation.DSMT4">
                  <p:embed/>
                </p:oleObj>
              </mc:Choice>
              <mc:Fallback>
                <p:oleObj name="Equation" r:id="rId12" imgW="952200" imgH="203040" progId="Equation.DSMT4">
                  <p:embed/>
                  <p:pic>
                    <p:nvPicPr>
                      <p:cNvPr id="31" name="对象 3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33129" y="950268"/>
                        <a:ext cx="2255438" cy="48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/>
          </p:nvPr>
        </p:nvGraphicFramePr>
        <p:xfrm>
          <a:off x="1147035" y="1431428"/>
          <a:ext cx="1630825" cy="86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6" name="Equation" r:id="rId14" imgW="787320" imgH="419040" progId="Equation.DSMT4">
                  <p:embed/>
                </p:oleObj>
              </mc:Choice>
              <mc:Fallback>
                <p:oleObj name="Equation" r:id="rId14" imgW="787320" imgH="419040" progId="Equation.DSMT4">
                  <p:embed/>
                  <p:pic>
                    <p:nvPicPr>
                      <p:cNvPr id="32" name="对象 3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7035" y="1431428"/>
                        <a:ext cx="1630825" cy="868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193" y="3382865"/>
            <a:ext cx="4228076" cy="3223677"/>
          </a:xfrm>
          <a:prstGeom prst="rect">
            <a:avLst/>
          </a:prstGeom>
        </p:spPr>
      </p:pic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2844650" y="1620305"/>
          <a:ext cx="259556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7" name="Equation" r:id="rId17" imgW="1193760" imgH="177480" progId="Equation.DSMT4">
                  <p:embed/>
                </p:oleObj>
              </mc:Choice>
              <mc:Fallback>
                <p:oleObj name="Equation" r:id="rId17" imgW="1193760" imgH="17748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44650" y="1620305"/>
                        <a:ext cx="2595563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447241" y="2440724"/>
            <a:ext cx="8526707" cy="8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不必求出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本身，通过题干等式求导，即可得出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f’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的值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代入求解即可，从而节省时间、也降低算错概率。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6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53644" y="208669"/>
            <a:ext cx="444926" cy="904847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9.                                                     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1002601" y="257742"/>
          <a:ext cx="4872334" cy="733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4" name="Equation" r:id="rId5" imgW="2869920" imgH="431640" progId="Equation.DSMT4">
                  <p:embed/>
                </p:oleObj>
              </mc:Choice>
              <mc:Fallback>
                <p:oleObj name="Equation" r:id="rId5" imgW="2869920" imgH="43164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2601" y="257742"/>
                        <a:ext cx="4872334" cy="733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21" y="2414574"/>
            <a:ext cx="5760000" cy="444342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5893900" y="143827"/>
          <a:ext cx="35877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5" name="Equation" r:id="rId8" imgW="164880" imgH="393480" progId="Equation.DSMT4">
                  <p:embed/>
                </p:oleObj>
              </mc:Choice>
              <mc:Fallback>
                <p:oleObj name="Equation" r:id="rId8" imgW="164880" imgH="39348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93900" y="143827"/>
                        <a:ext cx="358775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49589" y="1114050"/>
            <a:ext cx="8183253" cy="138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这类题，要么运用“夹逼定理”，要么运用定积分。</a:t>
            </a:r>
            <a:endParaRPr lang="en-US" altLang="zh-CN" sz="22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单项最大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倍的极限 ＝ 单项最小值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极限 → 夹逼定理</a:t>
            </a:r>
            <a:endParaRPr lang="en-US" altLang="zh-CN" sz="22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单项最大值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倍的极限 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≠ 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单项最小值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极限 → 定积分</a:t>
            </a:r>
            <a:endParaRPr lang="en-US" altLang="zh-CN" sz="22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362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429490" y="236495"/>
            <a:ext cx="8520546" cy="130492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10.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半径为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的半圆周                     的质心坐标为（      ）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/>
          </p:nvPr>
        </p:nvGraphicFramePr>
        <p:xfrm>
          <a:off x="3675280" y="693022"/>
          <a:ext cx="1927207" cy="403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8" name="Equation" r:id="rId5" imgW="1091880" imgH="228600" progId="Equation.DSMT4">
                  <p:embed/>
                </p:oleObj>
              </mc:Choice>
              <mc:Fallback>
                <p:oleObj name="Equation" r:id="rId5" imgW="1091880" imgH="22860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75280" y="693022"/>
                        <a:ext cx="1927207" cy="403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8" y="1291048"/>
            <a:ext cx="8583168" cy="5425440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7849547" y="539731"/>
          <a:ext cx="773112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9" name="Equation" r:id="rId8" imgW="355320" imgH="355320" progId="Equation.DSMT4">
                  <p:embed/>
                </p:oleObj>
              </mc:Choice>
              <mc:Fallback>
                <p:oleObj name="Equation" r:id="rId8" imgW="355320" imgH="35532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9547" y="539731"/>
                        <a:ext cx="773112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1327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15888" y="604838"/>
          <a:ext cx="897572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2" name="Equation" r:id="rId3" imgW="4038480" imgH="558720" progId="Equation.DSMT4">
                  <p:embed/>
                </p:oleObj>
              </mc:Choice>
              <mc:Fallback>
                <p:oleObj name="Equation" r:id="rId3" imgW="4038480" imgH="55872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888" y="604838"/>
                        <a:ext cx="8975725" cy="124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" y="1998973"/>
            <a:ext cx="8464731" cy="4780649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461113" y="2492738"/>
          <a:ext cx="1104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3" name="Equation" r:id="rId6" imgW="507960" imgH="152280" progId="Equation.DSMT4">
                  <p:embed/>
                </p:oleObj>
              </mc:Choice>
              <mc:Fallback>
                <p:oleObj name="Equation" r:id="rId6" imgW="507960" imgH="15228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61113" y="2492738"/>
                        <a:ext cx="1104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上箭头 1"/>
          <p:cNvSpPr/>
          <p:nvPr/>
        </p:nvSpPr>
        <p:spPr>
          <a:xfrm>
            <a:off x="1828800" y="1998973"/>
            <a:ext cx="180000" cy="247838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上箭头 6"/>
          <p:cNvSpPr/>
          <p:nvPr/>
        </p:nvSpPr>
        <p:spPr>
          <a:xfrm>
            <a:off x="3161346" y="1998973"/>
            <a:ext cx="180000" cy="247838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423852" y="1564175"/>
            <a:ext cx="2337709" cy="396000"/>
          </a:xfrm>
          <a:prstGeom prst="roundRect">
            <a:avLst>
              <a:gd name="adj" fmla="val 271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可以拼凑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-1/2·d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endParaRPr lang="zh-CN" altLang="en-US" sz="20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65269" y="4180114"/>
            <a:ext cx="6531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482046" y="4180114"/>
            <a:ext cx="6531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下弧形箭头 12"/>
          <p:cNvSpPr/>
          <p:nvPr/>
        </p:nvSpPr>
        <p:spPr>
          <a:xfrm>
            <a:off x="3341346" y="4232365"/>
            <a:ext cx="2576128" cy="432000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31554" y="4059514"/>
            <a:ext cx="1134737" cy="540000"/>
          </a:xfrm>
          <a:prstGeom prst="roundRect">
            <a:avLst>
              <a:gd name="adj" fmla="val 271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无穷小量</a:t>
            </a: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等价替换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15888" y="5949273"/>
            <a:ext cx="1802912" cy="540000"/>
          </a:xfrm>
          <a:prstGeom prst="roundRect">
            <a:avLst>
              <a:gd name="adj" fmla="val 271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运用导数定义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0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4" grpId="0" animBg="1"/>
      <p:bldP spid="13" grpId="0" animBg="1"/>
      <p:bldP spid="14" grpId="0" animBg="1"/>
      <p:bldP spid="1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80279" y="324234"/>
          <a:ext cx="5245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1" name="Equation" r:id="rId3" imgW="2095200" imgH="279360" progId="Equation.DSMT4">
                  <p:embed/>
                </p:oleObj>
              </mc:Choice>
              <mc:Fallback>
                <p:oleObj name="Equation" r:id="rId3" imgW="2095200" imgH="27936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279" y="324234"/>
                        <a:ext cx="52451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" y="1667283"/>
            <a:ext cx="7132320" cy="4907647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22914" y="1156757"/>
            <a:ext cx="5213268" cy="96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此类题无捷径，耐心梳理，分段分析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r">
              <a:buFontTx/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切勿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遗漏不可导的点</a:t>
            </a:r>
          </a:p>
        </p:txBody>
      </p:sp>
    </p:spTree>
    <p:extLst>
      <p:ext uri="{BB962C8B-B14F-4D97-AF65-F5344CB8AC3E}">
        <p14:creationId xmlns:p14="http://schemas.microsoft.com/office/powerpoint/2010/main" val="254259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80279" y="324234"/>
          <a:ext cx="5245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5" name="Equation" r:id="rId3" imgW="2095200" imgH="279360" progId="Equation.DSMT4">
                  <p:embed/>
                </p:oleObj>
              </mc:Choice>
              <mc:Fallback>
                <p:oleObj name="Equation" r:id="rId3" imgW="2095200" imgH="27936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279" y="324234"/>
                        <a:ext cx="52451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926"/>
            <a:ext cx="9144000" cy="3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80279" y="324234"/>
          <a:ext cx="5245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9" name="Equation" r:id="rId3" imgW="2095200" imgH="279360" progId="Equation.DSMT4">
                  <p:embed/>
                </p:oleObj>
              </mc:Choice>
              <mc:Fallback>
                <p:oleObj name="Equation" r:id="rId3" imgW="2095200" imgH="27936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279" y="324234"/>
                        <a:ext cx="52451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900"/>
            <a:ext cx="9144000" cy="35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69" y="908720"/>
            <a:ext cx="7003148" cy="27283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46074" y="17301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35" y="3761956"/>
            <a:ext cx="6196071" cy="2403348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320486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99617" y="180565"/>
          <a:ext cx="495935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3" name="Equation" r:id="rId3" imgW="2234880" imgH="444240" progId="Equation.DSMT4">
                  <p:embed/>
                </p:oleObj>
              </mc:Choice>
              <mc:Fallback>
                <p:oleObj name="Equation" r:id="rId3" imgW="223488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9617" y="180565"/>
                        <a:ext cx="4959350" cy="98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2" y="1345475"/>
            <a:ext cx="8855322" cy="503663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540575" y="986940"/>
            <a:ext cx="2486452" cy="96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换元去根式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待定系数拆分式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注意还原为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400" b="1" i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690213" y="4979827"/>
            <a:ext cx="2128598" cy="53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绝对值不能丢</a:t>
            </a:r>
          </a:p>
        </p:txBody>
      </p:sp>
    </p:spTree>
    <p:extLst>
      <p:ext uri="{BB962C8B-B14F-4D97-AF65-F5344CB8AC3E}">
        <p14:creationId xmlns:p14="http://schemas.microsoft.com/office/powerpoint/2010/main" val="5114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8811" y="227396"/>
          <a:ext cx="302101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7" name="Equation" r:id="rId3" imgW="1460160" imgH="431640" progId="Equation.DSMT4">
                  <p:embed/>
                </p:oleObj>
              </mc:Choice>
              <mc:Fallback>
                <p:oleObj name="Equation" r:id="rId3" imgW="1460160" imgH="4316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8811" y="227396"/>
                        <a:ext cx="3021013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7" y="2310115"/>
            <a:ext cx="6206530" cy="3239887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33900" y="1400649"/>
            <a:ext cx="8284715" cy="49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需要注意积分区间、积分变量、被积函数在换元的前后变化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r">
              <a:buFontTx/>
              <a:buNone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该题使用“倒代换”更简单</a:t>
            </a:r>
          </a:p>
        </p:txBody>
      </p:sp>
    </p:spTree>
    <p:extLst>
      <p:ext uri="{BB962C8B-B14F-4D97-AF65-F5344CB8AC3E}">
        <p14:creationId xmlns:p14="http://schemas.microsoft.com/office/powerpoint/2010/main" val="1731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18811" y="227396"/>
          <a:ext cx="302101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1" name="Equation" r:id="rId3" imgW="1460160" imgH="431640" progId="Equation.DSMT4">
                  <p:embed/>
                </p:oleObj>
              </mc:Choice>
              <mc:Fallback>
                <p:oleObj name="Equation" r:id="rId3" imgW="1460160" imgH="4316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8811" y="227396"/>
                        <a:ext cx="3021013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9" y="1989961"/>
            <a:ext cx="8373291" cy="420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57464" y="673484"/>
          <a:ext cx="75263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5" name="Equation" r:id="rId3" imgW="3327120" imgH="342720" progId="Equation.DSMT4">
                  <p:embed/>
                </p:oleObj>
              </mc:Choice>
              <mc:Fallback>
                <p:oleObj name="Equation" r:id="rId3" imgW="3327120" imgH="3427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464" y="673484"/>
                        <a:ext cx="7526337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2019032"/>
            <a:ext cx="9036000" cy="480037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57465" y="1525566"/>
            <a:ext cx="8494334" cy="49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遇到较复杂的综合题不能慌，按部就班，寻找突破，化简求解。</a:t>
            </a:r>
          </a:p>
        </p:txBody>
      </p:sp>
    </p:spTree>
    <p:extLst>
      <p:ext uri="{BB962C8B-B14F-4D97-AF65-F5344CB8AC3E}">
        <p14:creationId xmlns:p14="http://schemas.microsoft.com/office/powerpoint/2010/main" val="5915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64981" y="673484"/>
          <a:ext cx="7531100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9" name="Equation" r:id="rId3" imgW="3848040" imgH="1295280" progId="Equation.DSMT4">
                  <p:embed/>
                </p:oleObj>
              </mc:Choice>
              <mc:Fallback>
                <p:oleObj name="Equation" r:id="rId3" imgW="3848040" imgH="12952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981" y="673484"/>
                        <a:ext cx="7531100" cy="21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" y="3656476"/>
            <a:ext cx="7210698" cy="282855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225753" y="2992984"/>
            <a:ext cx="4664219" cy="49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合理利用偶函数性质与题干条件</a:t>
            </a:r>
          </a:p>
        </p:txBody>
      </p:sp>
    </p:spTree>
    <p:extLst>
      <p:ext uri="{BB962C8B-B14F-4D97-AF65-F5344CB8AC3E}">
        <p14:creationId xmlns:p14="http://schemas.microsoft.com/office/powerpoint/2010/main" val="34871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64981" y="673484"/>
          <a:ext cx="7531100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3" name="Equation" r:id="rId3" imgW="3848040" imgH="1295280" progId="Equation.DSMT4">
                  <p:embed/>
                </p:oleObj>
              </mc:Choice>
              <mc:Fallback>
                <p:oleObj name="Equation" r:id="rId3" imgW="3848040" imgH="12952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981" y="673484"/>
                        <a:ext cx="7531100" cy="21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4" y="2822959"/>
            <a:ext cx="7450691" cy="39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8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91668" y="646590"/>
          <a:ext cx="847725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7" name="Equation" r:id="rId3" imgW="4394160" imgH="939600" progId="Equation.DSMT4">
                  <p:embed/>
                </p:oleObj>
              </mc:Choice>
              <mc:Fallback>
                <p:oleObj name="Equation" r:id="rId3" imgW="4394160" imgH="9396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68" y="646590"/>
                        <a:ext cx="847725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" y="2349158"/>
            <a:ext cx="8892000" cy="4512710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373753" y="1309969"/>
            <a:ext cx="2562429" cy="4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先画图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再求解。</a:t>
            </a:r>
          </a:p>
        </p:txBody>
      </p:sp>
    </p:spTree>
    <p:extLst>
      <p:ext uri="{BB962C8B-B14F-4D97-AF65-F5344CB8AC3E}">
        <p14:creationId xmlns:p14="http://schemas.microsoft.com/office/powerpoint/2010/main" val="78101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91668" y="646590"/>
          <a:ext cx="847725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1" name="Equation" r:id="rId3" imgW="4394160" imgH="939600" progId="Equation.DSMT4">
                  <p:embed/>
                </p:oleObj>
              </mc:Choice>
              <mc:Fallback>
                <p:oleObj name="Equation" r:id="rId3" imgW="4394160" imgH="9396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68" y="646590"/>
                        <a:ext cx="847725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69975"/>
            <a:ext cx="8007531" cy="41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74336" y="687339"/>
          <a:ext cx="8775701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5" name="Equation" r:id="rId3" imgW="4267080" imgH="457200" progId="Equation.DSMT4">
                  <p:embed/>
                </p:oleObj>
              </mc:Choice>
              <mc:Fallback>
                <p:oleObj name="Equation" r:id="rId3" imgW="4267080" imgH="4572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336" y="687339"/>
                        <a:ext cx="8775701" cy="94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293"/>
            <a:ext cx="9144000" cy="5023454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878480" y="1297934"/>
            <a:ext cx="5265520" cy="91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利用题干条件，巧妙构建辅助函数。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除相减之外，作比值也可以。</a:t>
            </a:r>
          </a:p>
        </p:txBody>
      </p:sp>
    </p:spTree>
    <p:extLst>
      <p:ext uri="{BB962C8B-B14F-4D97-AF65-F5344CB8AC3E}">
        <p14:creationId xmlns:p14="http://schemas.microsoft.com/office/powerpoint/2010/main" val="420263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27000" y="646427"/>
          <a:ext cx="8961438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4" name="Equation" r:id="rId3" imgW="5473440" imgH="914400" progId="Equation.DSMT4">
                  <p:embed/>
                </p:oleObj>
              </mc:Choice>
              <mc:Fallback>
                <p:oleObj name="Equation" r:id="rId3" imgW="5473440" imgH="9144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00" y="646427"/>
                        <a:ext cx="8961438" cy="1189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66189" y="1428973"/>
          <a:ext cx="67770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5" name="Equation" r:id="rId5" imgW="4140000" imgH="444240" progId="Equation.DSMT4">
                  <p:embed/>
                </p:oleObj>
              </mc:Choice>
              <mc:Fallback>
                <p:oleObj name="Equation" r:id="rId5" imgW="4140000" imgH="4442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189" y="1428973"/>
                        <a:ext cx="6777038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2" y="3350142"/>
            <a:ext cx="7775711" cy="2438634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36008" y="2201841"/>
            <a:ext cx="8384232" cy="91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求证等式中含有二阶导，因此需要以一阶导数作为衔接桥梁。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运用导数定义，根据题干条件求出特定值的一阶导数。</a:t>
            </a:r>
          </a:p>
        </p:txBody>
      </p:sp>
    </p:spTree>
    <p:extLst>
      <p:ext uri="{BB962C8B-B14F-4D97-AF65-F5344CB8AC3E}">
        <p14:creationId xmlns:p14="http://schemas.microsoft.com/office/powerpoint/2010/main" val="406836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5" y="507245"/>
            <a:ext cx="7164000" cy="1252272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4" y="2115473"/>
            <a:ext cx="7200000" cy="4439337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71110" y="1852422"/>
            <a:ext cx="4362994" cy="8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Tx/>
              <a:buNone/>
            </a:pPr>
            <a:r>
              <a:rPr lang="zh-CN" altLang="en-US" sz="2300" b="1" u="sng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曲率圆</a:t>
            </a:r>
            <a:r>
              <a:rPr lang="zh-CN" altLang="en-US" sz="23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不考，但</a:t>
            </a:r>
            <a:r>
              <a:rPr lang="zh-CN" altLang="en-US" sz="23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曲率</a:t>
            </a:r>
            <a:r>
              <a:rPr lang="zh-CN" altLang="en-US" sz="23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很可能会考，</a:t>
            </a:r>
            <a:endParaRPr lang="en-US" altLang="zh-CN" sz="23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FontTx/>
              <a:buNone/>
            </a:pPr>
            <a:r>
              <a:rPr lang="zh-CN" altLang="en-U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因此需要</a:t>
            </a:r>
            <a:r>
              <a:rPr lang="zh-CN" altLang="en-US" sz="23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牢记相关公式。</a:t>
            </a:r>
          </a:p>
        </p:txBody>
      </p:sp>
    </p:spTree>
    <p:extLst>
      <p:ext uri="{BB962C8B-B14F-4D97-AF65-F5344CB8AC3E}">
        <p14:creationId xmlns:p14="http://schemas.microsoft.com/office/powerpoint/2010/main" val="6106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27000" y="646427"/>
          <a:ext cx="8961438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8" name="Equation" r:id="rId3" imgW="5473440" imgH="914400" progId="Equation.DSMT4">
                  <p:embed/>
                </p:oleObj>
              </mc:Choice>
              <mc:Fallback>
                <p:oleObj name="Equation" r:id="rId3" imgW="5473440" imgH="9144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00" y="646427"/>
                        <a:ext cx="8961438" cy="1189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66189" y="1428973"/>
          <a:ext cx="67770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9" name="Equation" r:id="rId5" imgW="4140000" imgH="444240" progId="Equation.DSMT4">
                  <p:embed/>
                </p:oleObj>
              </mc:Choice>
              <mc:Fallback>
                <p:oleObj name="Equation" r:id="rId5" imgW="4140000" imgH="4442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189" y="1428973"/>
                        <a:ext cx="6777038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620784"/>
            <a:ext cx="8046720" cy="4193361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197" y="2136527"/>
            <a:ext cx="8416106" cy="58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积分中值定理、微分中值定理联用，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不遗余力创造使用条件。</a:t>
            </a:r>
          </a:p>
        </p:txBody>
      </p:sp>
    </p:spTree>
    <p:extLst>
      <p:ext uri="{BB962C8B-B14F-4D97-AF65-F5344CB8AC3E}">
        <p14:creationId xmlns:p14="http://schemas.microsoft.com/office/powerpoint/2010/main" val="303687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1440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30619"/>
            <a:ext cx="5640387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869339" y="692150"/>
            <a:ext cx="3746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D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403350" y="5157788"/>
            <a:ext cx="6697663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如果要使</a:t>
            </a:r>
            <a:r>
              <a:rPr lang="en-US" altLang="zh-CN" sz="2800" dirty="0">
                <a:solidFill>
                  <a:srgbClr val="FF0000"/>
                </a:solidFill>
              </a:rPr>
              <a:t>D</a:t>
            </a:r>
            <a:r>
              <a:rPr lang="zh-CN" altLang="en-US" sz="2800" dirty="0" smtClean="0">
                <a:solidFill>
                  <a:srgbClr val="FF0000"/>
                </a:solidFill>
              </a:rPr>
              <a:t>选项的逆命题</a:t>
            </a:r>
            <a:r>
              <a:rPr lang="zh-CN" altLang="en-US" sz="2800" dirty="0">
                <a:solidFill>
                  <a:srgbClr val="FF0000"/>
                </a:solidFill>
              </a:rPr>
              <a:t>也成立，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则需要把第三个子列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2800" dirty="0">
                <a:solidFill>
                  <a:srgbClr val="FF0000"/>
                </a:solidFill>
              </a:rPr>
              <a:t>也补充上。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32066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41269"/>
            <a:ext cx="8002588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995309"/>
            <a:ext cx="5832475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89725" y="227332"/>
            <a:ext cx="37306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B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567768" y="6187896"/>
            <a:ext cx="6696075" cy="61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</a:rPr>
              <a:t>三类渐近线</a:t>
            </a:r>
            <a:r>
              <a:rPr lang="zh-CN" altLang="en-US" sz="2600" dirty="0">
                <a:solidFill>
                  <a:srgbClr val="FF0000"/>
                </a:solidFill>
              </a:rPr>
              <a:t>的求解方法一定</a:t>
            </a:r>
            <a:r>
              <a:rPr lang="zh-CN" altLang="en-US" sz="2600" dirty="0" smtClean="0">
                <a:solidFill>
                  <a:srgbClr val="FF0000"/>
                </a:solidFill>
              </a:rPr>
              <a:t>要熟练掌握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40138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94407"/>
            <a:ext cx="87137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30560"/>
            <a:ext cx="6364288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8015288" y="177633"/>
            <a:ext cx="373062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C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81162" y="5058965"/>
            <a:ext cx="8555334" cy="15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充分结合函数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图像。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“等号”不能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取，因为此时函数图像与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轴相切，存在重根，与题干不符。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36425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86028"/>
            <a:ext cx="8437563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7845924" y="343128"/>
            <a:ext cx="373062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C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08491" y="2702970"/>
            <a:ext cx="8392960" cy="354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>
              <a:spcBef>
                <a:spcPts val="1800"/>
              </a:spcBef>
              <a:buAutoNum type="alphaUcPeriod"/>
            </a:pP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不一定，两个极限有可能相等，如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30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Bef>
                <a:spcPts val="1800"/>
              </a:spcBef>
              <a:buFontTx/>
              <a:buAutoNum type="alphaUcPeriod"/>
            </a:pP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不一定，函数值的大小关系不能反映其变化率的大小关系，同如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Bef>
                <a:spcPts val="1800"/>
              </a:spcBef>
              <a:buFontTx/>
              <a:buAutoNum type="alphaUcPeriod"/>
            </a:pP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正确。移项后根据定积分的“保序性”可证。</a:t>
            </a:r>
            <a:endParaRPr lang="en-US" altLang="zh-CN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Bef>
                <a:spcPts val="1800"/>
              </a:spcBef>
              <a:buFontTx/>
              <a:buAutoNum type="alphaUcPeriod"/>
            </a:pP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不一定，是因为不定积分得到的是带不定常数的曲线族，因此无法保序。如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30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，在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＜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，但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(1/3)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30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CN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未必小于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1/2)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30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CN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aseline="-250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853284" y="268593"/>
            <a:ext cx="4332670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题干中</a:t>
            </a:r>
            <a:r>
              <a:rPr lang="zh-CN" altLang="en-US" sz="22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的闭区间应改为开区间</a:t>
            </a:r>
          </a:p>
        </p:txBody>
      </p:sp>
    </p:spTree>
    <p:extLst>
      <p:ext uri="{BB962C8B-B14F-4D97-AF65-F5344CB8AC3E}">
        <p14:creationId xmlns:p14="http://schemas.microsoft.com/office/powerpoint/2010/main" val="32419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46887"/>
            <a:ext cx="7729538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439025" y="357962"/>
            <a:ext cx="373063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A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781300"/>
            <a:ext cx="4535487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619250" y="5678488"/>
            <a:ext cx="4824413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请注意，不要漏掉了负号。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231613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33375"/>
            <a:ext cx="9001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84313"/>
            <a:ext cx="360045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562350" y="163513"/>
            <a:ext cx="576263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403350" y="3716338"/>
            <a:ext cx="711358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分子分母同时乘以或除以某个数，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是极限求解问题的常规套路。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356362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549275"/>
            <a:ext cx="8999538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700213"/>
            <a:ext cx="62166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643438" y="354013"/>
            <a:ext cx="7207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331913" y="4840288"/>
            <a:ext cx="712787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严格遵照题干函数表达式，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考虑定义域及间断点时不可随意约分。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结合函数图像、完成求解。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305194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20713"/>
            <a:ext cx="8999538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060575"/>
            <a:ext cx="4643438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351588" y="476250"/>
            <a:ext cx="1008062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π/2</a:t>
            </a:r>
            <a:endParaRPr lang="zh-CN" altLang="en-US" sz="2800" b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547813" y="4868863"/>
            <a:ext cx="5472112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及时代入数值，简化求解过程。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246849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765175"/>
            <a:ext cx="8999537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61" y="1982197"/>
            <a:ext cx="37226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856277" y="493713"/>
            <a:ext cx="187166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(1/4, +</a:t>
            </a:r>
            <a:r>
              <a:rPr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18457" y="4238625"/>
            <a:ext cx="8217725" cy="184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直接将</a:t>
            </a:r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按照</a:t>
            </a:r>
            <a:r>
              <a:rPr lang="zh-CN" altLang="en-US" sz="2800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变上限积分的求导法则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来求导即可，没必要先积分、再求导（因为会把问题复杂化）。</a:t>
            </a:r>
            <a:endParaRPr lang="en-US" altLang="zh-CN" sz="2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由于积分上限为</a:t>
            </a:r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、下限为常数，因此它的导数就是被积</a:t>
            </a:r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（用</a:t>
            </a:r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替换</a:t>
            </a:r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237956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93" y="175584"/>
            <a:ext cx="4608000" cy="5281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9" y="930238"/>
            <a:ext cx="7850777" cy="2698141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1064816" y="3980507"/>
            <a:ext cx="6812089" cy="6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熟练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用“分部积分”及“递推方法”。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0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404813"/>
            <a:ext cx="8999537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1064" y="1434417"/>
            <a:ext cx="3780000" cy="5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740650" y="277813"/>
            <a:ext cx="6477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b="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11857" y="4105367"/>
            <a:ext cx="4415256" cy="238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CN" dirty="0" smtClean="0">
                <a:solidFill>
                  <a:srgbClr val="0070C0"/>
                </a:solidFill>
              </a:rPr>
              <a:t>1.</a:t>
            </a:r>
            <a:r>
              <a:rPr lang="zh-CN" altLang="en-US" u="sng" dirty="0" smtClean="0">
                <a:solidFill>
                  <a:srgbClr val="0070C0"/>
                </a:solidFill>
              </a:rPr>
              <a:t>这类题期末考试大概率会考。</a:t>
            </a:r>
            <a:r>
              <a:rPr lang="zh-CN" altLang="en-US" dirty="0" smtClean="0">
                <a:solidFill>
                  <a:srgbClr val="0070C0"/>
                </a:solidFill>
              </a:rPr>
              <a:t>因此常规</a:t>
            </a:r>
            <a:r>
              <a:rPr lang="en-US" altLang="zh-CN" dirty="0" smtClean="0">
                <a:solidFill>
                  <a:srgbClr val="0070C0"/>
                </a:solidFill>
              </a:rPr>
              <a:t>x-y</a:t>
            </a:r>
            <a:r>
              <a:rPr lang="zh-CN" altLang="en-US" dirty="0">
                <a:solidFill>
                  <a:srgbClr val="0070C0"/>
                </a:solidFill>
              </a:rPr>
              <a:t>曲线</a:t>
            </a:r>
            <a:r>
              <a:rPr lang="zh-CN" altLang="en-US" dirty="0" smtClean="0">
                <a:solidFill>
                  <a:srgbClr val="0070C0"/>
                </a:solidFill>
              </a:rPr>
              <a:t>、参数方程、极坐标三种情况下的弧长公式都应牢记；</a:t>
            </a:r>
            <a:r>
              <a:rPr lang="zh-CN" altLang="en-US" dirty="0" smtClean="0">
                <a:solidFill>
                  <a:srgbClr val="FF0000"/>
                </a:solidFill>
              </a:rPr>
              <a:t>（课本</a:t>
            </a:r>
            <a:r>
              <a:rPr lang="en-US" altLang="zh-CN" dirty="0" smtClean="0">
                <a:solidFill>
                  <a:srgbClr val="FF0000"/>
                </a:solidFill>
              </a:rPr>
              <a:t>195-196</a:t>
            </a:r>
            <a:r>
              <a:rPr lang="zh-CN" altLang="en-US" dirty="0" smtClean="0">
                <a:solidFill>
                  <a:srgbClr val="FF0000"/>
                </a:solidFill>
              </a:rPr>
              <a:t>页）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altLang="zh-CN" dirty="0" smtClean="0">
                <a:solidFill>
                  <a:srgbClr val="0070C0"/>
                </a:solidFill>
              </a:rPr>
              <a:t>2.</a:t>
            </a:r>
            <a:r>
              <a:rPr lang="zh-CN" altLang="en-US" dirty="0" smtClean="0">
                <a:solidFill>
                  <a:srgbClr val="0070C0"/>
                </a:solidFill>
              </a:rPr>
              <a:t>去根号时绝对值</a:t>
            </a:r>
            <a:r>
              <a:rPr lang="zh-CN" altLang="en-US" dirty="0">
                <a:solidFill>
                  <a:srgbClr val="0070C0"/>
                </a:solidFill>
              </a:rPr>
              <a:t>不能丢。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7" y="1630363"/>
            <a:ext cx="3818649" cy="2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24" y="175584"/>
            <a:ext cx="3009900" cy="590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9" y="914987"/>
            <a:ext cx="7560000" cy="3226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989" y="5062511"/>
            <a:ext cx="5040000" cy="1515887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88990" y="4237897"/>
            <a:ext cx="7954122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</a:rPr>
              <a:t>也可以更早地进行无穷小量等价替换，简化求解过程：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5" y="1873087"/>
            <a:ext cx="9000000" cy="4868852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32" y="97206"/>
            <a:ext cx="5781675" cy="1190625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58807" y="1228828"/>
            <a:ext cx="7758177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运用洛必达法则，结合变上限积分求导公式，进行计算。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" y="1482196"/>
            <a:ext cx="9000000" cy="4522131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32" y="97206"/>
            <a:ext cx="5781675" cy="1190625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149531" y="6004327"/>
            <a:ext cx="7589519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答题时可以省略一些内容，写清楚关键步骤就好。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03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673484"/>
            <a:ext cx="7829550" cy="390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251982"/>
            <a:ext cx="6840000" cy="2653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82" y="4948057"/>
            <a:ext cx="6840000" cy="1810843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88989" y="4093669"/>
            <a:ext cx="8555011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注意题干是要求微分还是求导数，微分别漏掉了</a:t>
            </a:r>
            <a:r>
              <a:rPr lang="en-US" altLang="zh-CN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55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2" y="75040"/>
            <a:ext cx="3276600" cy="857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8" y="2363176"/>
            <a:ext cx="6120000" cy="3755184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70638" y="1296102"/>
            <a:ext cx="7515271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适当配方变形、凑微分，仔细检查系数、防止遗漏。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08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1" y="89799"/>
            <a:ext cx="3209925" cy="800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01" y="1468965"/>
            <a:ext cx="7020000" cy="4001741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976930" y="5679249"/>
            <a:ext cx="7500323" cy="51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由于凑微分时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=-d(2-</a:t>
            </a:r>
            <a:r>
              <a:rPr lang="en-US" altLang="zh-CN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，所以这里会出现一个负号。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2495004" y="5273232"/>
            <a:ext cx="324000" cy="432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47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0269"/>
            <a:ext cx="3352800" cy="790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5" y="1837438"/>
            <a:ext cx="6300000" cy="4357009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01268" y="1098334"/>
            <a:ext cx="7515271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观察法或待定系数法，拆分成简单分式求解。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6" y="673484"/>
            <a:ext cx="8286750" cy="371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43" y="2174469"/>
            <a:ext cx="6840000" cy="435100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05395" y="1237674"/>
            <a:ext cx="7641771" cy="7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曲率圆不考，但曲率很可能会考，所以一定要牢记曲率公式。</a:t>
            </a:r>
            <a:endParaRPr lang="en-US" altLang="zh-CN" sz="22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先求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出一阶导、二阶导，再代入计算，注意分子加绝对值。</a:t>
            </a:r>
          </a:p>
        </p:txBody>
      </p:sp>
    </p:spTree>
    <p:extLst>
      <p:ext uri="{BB962C8B-B14F-4D97-AF65-F5344CB8AC3E}">
        <p14:creationId xmlns:p14="http://schemas.microsoft.com/office/powerpoint/2010/main" val="392603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9" y="689337"/>
            <a:ext cx="9000000" cy="702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4" y="2479146"/>
            <a:ext cx="6840000" cy="34479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168" y="1734358"/>
            <a:ext cx="2448000" cy="2327106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52250" y="1590128"/>
            <a:ext cx="7641771" cy="7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先画图，再求解。牢记积分及旋转体体积公式；</a:t>
            </a:r>
            <a:endParaRPr lang="en-US" altLang="zh-CN" sz="22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看清题干要求的是绕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轴还是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轴旋转得到的体积。</a:t>
            </a:r>
          </a:p>
        </p:txBody>
      </p:sp>
    </p:spTree>
    <p:extLst>
      <p:ext uri="{BB962C8B-B14F-4D97-AF65-F5344CB8AC3E}">
        <p14:creationId xmlns:p14="http://schemas.microsoft.com/office/powerpoint/2010/main" val="44271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8" y="175584"/>
            <a:ext cx="5616000" cy="659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913718"/>
            <a:ext cx="6949440" cy="3491795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32074" y="978893"/>
            <a:ext cx="8080850" cy="17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积分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区间对称（且满足单侧积分值收敛的前提下），奇函数的定积分为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带有绝对值的分段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，通常可以拆分积分区间来去掉绝对值、进而求解。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4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2" y="503665"/>
            <a:ext cx="7408273" cy="663427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1751583"/>
            <a:ext cx="7920000" cy="4942324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1231818" y="1298324"/>
            <a:ext cx="6997782" cy="49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通过适当变形，寻找辅助函数，分析凸性并求证。</a:t>
            </a:r>
          </a:p>
        </p:txBody>
      </p:sp>
    </p:spTree>
    <p:extLst>
      <p:ext uri="{BB962C8B-B14F-4D97-AF65-F5344CB8AC3E}">
        <p14:creationId xmlns:p14="http://schemas.microsoft.com/office/powerpoint/2010/main" val="28499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655" y="516921"/>
            <a:ext cx="8424000" cy="247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1501" y="3894195"/>
            <a:ext cx="4776087" cy="251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275856" y="169630"/>
            <a:ext cx="3746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C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591501" y="3248648"/>
            <a:ext cx="5160522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列举合适的反例，快速判断。</a:t>
            </a:r>
          </a:p>
        </p:txBody>
      </p:sp>
    </p:spTree>
    <p:extLst>
      <p:ext uri="{BB962C8B-B14F-4D97-AF65-F5344CB8AC3E}">
        <p14:creationId xmlns:p14="http://schemas.microsoft.com/office/powerpoint/2010/main" val="34286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661" y="537214"/>
            <a:ext cx="8002588" cy="135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20000">
            <a:off x="284661" y="2258557"/>
            <a:ext cx="5606461" cy="422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804248" y="330213"/>
            <a:ext cx="37306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B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63713" y="5965825"/>
            <a:ext cx="66960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476049" y="2258557"/>
            <a:ext cx="4310743" cy="102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三种渐近线的计算方法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r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一定要掌握</a:t>
            </a:r>
          </a:p>
        </p:txBody>
      </p:sp>
    </p:spTree>
    <p:extLst>
      <p:ext uri="{BB962C8B-B14F-4D97-AF65-F5344CB8AC3E}">
        <p14:creationId xmlns:p14="http://schemas.microsoft.com/office/powerpoint/2010/main" val="66903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829371"/>
            <a:ext cx="8448375" cy="115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80000">
            <a:off x="1286082" y="3068339"/>
            <a:ext cx="5565361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220072" y="377820"/>
            <a:ext cx="373062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D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927136" y="2344644"/>
            <a:ext cx="7663386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分析二阶导函数在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邻域的性质，再做判断。</a:t>
            </a:r>
          </a:p>
        </p:txBody>
      </p:sp>
    </p:spTree>
    <p:extLst>
      <p:ext uri="{BB962C8B-B14F-4D97-AF65-F5344CB8AC3E}">
        <p14:creationId xmlns:p14="http://schemas.microsoft.com/office/powerpoint/2010/main" val="6247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01" y="826045"/>
            <a:ext cx="8437563" cy="103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7956376" y="122289"/>
            <a:ext cx="364664" cy="17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B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3" name="右箭头 2"/>
          <p:cNvSpPr/>
          <p:nvPr/>
        </p:nvSpPr>
        <p:spPr>
          <a:xfrm>
            <a:off x="693867" y="4638678"/>
            <a:ext cx="587829" cy="250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386199" y="4554329"/>
            <a:ext cx="6395607" cy="206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(-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同为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的原函数</a:t>
            </a:r>
            <a:endParaRPr lang="en-US" altLang="zh-CN" i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有：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(-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+ C</a:t>
            </a:r>
          </a:p>
          <a:p>
            <a:pPr marL="0" indent="0">
              <a:buFontTx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代入 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0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，得：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= 0</a:t>
            </a:r>
          </a:p>
          <a:p>
            <a:pPr marL="0" indent="0">
              <a:buFontTx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因此：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(-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均为偶函数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459484" y="2132077"/>
            <a:ext cx="8490857" cy="9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奇函数求导变为：</a:t>
            </a: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偶函数，</a:t>
            </a:r>
            <a:r>
              <a:rPr lang="zh-CN" alt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偶函数积分变为：</a:t>
            </a: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奇函数 </a:t>
            </a:r>
            <a:r>
              <a:rPr lang="en-US" altLang="zh-CN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C</a:t>
            </a:r>
          </a:p>
          <a:p>
            <a:pPr marL="0" indent="0"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偶函数</a:t>
            </a:r>
            <a:r>
              <a:rPr lang="zh-CN" altLang="en-US" sz="26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求导变为</a:t>
            </a:r>
            <a:r>
              <a:rPr lang="zh-CN" alt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奇函数，</a:t>
            </a:r>
            <a:r>
              <a:rPr lang="zh-CN" alt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奇函数</a:t>
            </a:r>
            <a:r>
              <a:rPr lang="zh-CN" altLang="en-US" sz="26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积分变为</a:t>
            </a:r>
            <a:r>
              <a:rPr lang="zh-CN" alt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偶函数</a:t>
            </a:r>
            <a:endParaRPr lang="zh-CN" altLang="en-US" sz="2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1307821" y="3336389"/>
            <a:ext cx="7642520" cy="106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题干条件、复合函数求导法则及奇函数性质：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(-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)]’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’(-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)·(-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)’ = -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’(-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-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(-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’(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1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9" grpId="0"/>
      <p:bldP spid="10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572" y="202508"/>
            <a:ext cx="8693610" cy="121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676504" y="31891"/>
            <a:ext cx="373063" cy="7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B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619250" y="5678488"/>
            <a:ext cx="4824413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8" y="1557647"/>
            <a:ext cx="8460000" cy="52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572" y="307012"/>
            <a:ext cx="8693610" cy="121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676504" y="31891"/>
            <a:ext cx="373063" cy="94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B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619250" y="5678488"/>
            <a:ext cx="4824413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8" y="3746190"/>
            <a:ext cx="8464944" cy="2603427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57684" y="1827796"/>
            <a:ext cx="7663386" cy="162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遇到较难的题目，推荐使用正选法。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即发现一个选项大概率正确，那就选它。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（其它选项如果弄不懂，就不管了）</a:t>
            </a:r>
          </a:p>
        </p:txBody>
      </p:sp>
    </p:spTree>
    <p:extLst>
      <p:ext uri="{BB962C8B-B14F-4D97-AF65-F5344CB8AC3E}">
        <p14:creationId xmlns:p14="http://schemas.microsoft.com/office/powerpoint/2010/main" val="382535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06" y="743721"/>
            <a:ext cx="6192688" cy="90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192" y="3432678"/>
            <a:ext cx="4867125" cy="21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938262" y="656920"/>
            <a:ext cx="576263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4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926192" y="1860598"/>
            <a:ext cx="711358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分子分母同时乘以或除以某个数，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是极限求解问题的常规套路。</a:t>
            </a:r>
          </a:p>
        </p:txBody>
      </p:sp>
    </p:spTree>
    <p:extLst>
      <p:ext uri="{BB962C8B-B14F-4D97-AF65-F5344CB8AC3E}">
        <p14:creationId xmlns:p14="http://schemas.microsoft.com/office/powerpoint/2010/main" val="23042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33" y="1176153"/>
            <a:ext cx="8676010" cy="59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913" y="3307218"/>
            <a:ext cx="415011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331913" y="4840288"/>
            <a:ext cx="712787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56374" y="1948578"/>
            <a:ext cx="7904299" cy="109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使用隐函数求导法，注意题干要求的是微分还是导数。</a:t>
            </a:r>
            <a:endParaRPr lang="en-US" altLang="zh-CN" sz="26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导数不带</a:t>
            </a:r>
            <a:r>
              <a:rPr lang="en-US" altLang="zh-CN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，微分需要带</a:t>
            </a:r>
            <a:r>
              <a:rPr lang="en-US" altLang="zh-CN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7343775" y="895350"/>
          <a:ext cx="13906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6" name="Equation" r:id="rId5" imgW="723600" imgH="393480" progId="Equation.DSMT4">
                  <p:embed/>
                </p:oleObj>
              </mc:Choice>
              <mc:Fallback>
                <p:oleObj name="Equation" r:id="rId5" imgW="72360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43775" y="895350"/>
                        <a:ext cx="13906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685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731236"/>
            <a:ext cx="6444208" cy="4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138" y="1474218"/>
            <a:ext cx="6620177" cy="379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76463" y="5551413"/>
            <a:ext cx="6178818" cy="110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1.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寻找规律、再求解；</a:t>
            </a:r>
            <a:endParaRPr lang="en-US" altLang="zh-CN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前四阶导数没有捷径，只能硬求。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4865872" y="609362"/>
          <a:ext cx="1472279" cy="478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name="Equation" r:id="rId5" imgW="545760" imgH="177480" progId="Equation.DSMT4">
                  <p:embed/>
                </p:oleObj>
              </mc:Choice>
              <mc:Fallback>
                <p:oleObj name="Equation" r:id="rId5" imgW="545760" imgH="1774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5872" y="609362"/>
                        <a:ext cx="1472279" cy="478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23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4" y="175587"/>
            <a:ext cx="4104000" cy="7536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4" y="1695925"/>
            <a:ext cx="7862050" cy="3058955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298286" y="1148713"/>
            <a:ext cx="4958826" cy="46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寻找合理、巧妙的化简方式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9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182" y="859400"/>
            <a:ext cx="86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20000">
            <a:off x="1187624" y="2314764"/>
            <a:ext cx="5353637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547813" y="4238625"/>
            <a:ext cx="62642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991506" y="1405582"/>
            <a:ext cx="7577727" cy="85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两次分部积分，并代入题干条件，完成求解。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5882598" y="851128"/>
          <a:ext cx="29432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4" name="Equation" r:id="rId5" imgW="1206360" imgH="177480" progId="Equation.DSMT4">
                  <p:embed/>
                </p:oleObj>
              </mc:Choice>
              <mc:Fallback>
                <p:oleObj name="Equation" r:id="rId5" imgW="1206360" imgH="1774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2598" y="851128"/>
                        <a:ext cx="2943225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28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435201" y="547921"/>
            <a:ext cx="28412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dirty="0" smtClean="0">
                <a:solidFill>
                  <a:srgbClr val="FF33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分部积分法</a:t>
            </a:r>
            <a:r>
              <a:rPr lang="zh-CN" altLang="en-US" sz="2800" dirty="0" smtClean="0">
                <a:solidFill>
                  <a:srgbClr val="FF33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复习</a:t>
            </a:r>
            <a:endParaRPr lang="zh-CN" altLang="zh-CN" sz="2800" dirty="0">
              <a:solidFill>
                <a:srgbClr val="FF3300"/>
              </a:solidFill>
            </a:endParaRP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extLst/>
          </p:nvPr>
        </p:nvGraphicFramePr>
        <p:xfrm>
          <a:off x="1044575" y="1274584"/>
          <a:ext cx="528002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6" r:id="rId3" imgW="2273935" imgH="279470" progId="Equation.DSMT4">
                  <p:embed/>
                </p:oleObj>
              </mc:Choice>
              <mc:Fallback>
                <p:oleObj r:id="rId3" imgW="2273935" imgH="279470" progId="Equation.DSMT4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274584"/>
                        <a:ext cx="528002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95288" y="2211209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sym typeface="宋体" panose="02010600030101010101" pitchFamily="2" charset="-122"/>
              </a:rPr>
              <a:t>或</a:t>
            </a:r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>
            <p:extLst/>
          </p:nvPr>
        </p:nvGraphicFramePr>
        <p:xfrm>
          <a:off x="971550" y="2139771"/>
          <a:ext cx="61817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7" r:id="rId5" imgW="2667000" imgH="279400" progId="Equation.DSMT4">
                  <p:embed/>
                </p:oleObj>
              </mc:Choice>
              <mc:Fallback>
                <p:oleObj r:id="rId5" imgW="2667000" imgH="279400" progId="Equation.DSMT4">
                  <p:embed/>
                  <p:pic>
                    <p:nvPicPr>
                      <p:cNvPr id="30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139771"/>
                        <a:ext cx="61817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95288" y="2930346"/>
            <a:ext cx="81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CC33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注：</a:t>
            </a:r>
          </a:p>
        </p:txBody>
      </p:sp>
      <p:grpSp>
        <p:nvGrpSpPr>
          <p:cNvPr id="24583" name="Group 7"/>
          <p:cNvGrpSpPr>
            <a:grpSpLocks/>
          </p:cNvGrpSpPr>
          <p:nvPr/>
        </p:nvGrpSpPr>
        <p:grpSpPr bwMode="auto">
          <a:xfrm>
            <a:off x="1044575" y="3003371"/>
            <a:ext cx="7599363" cy="539750"/>
            <a:chOff x="0" y="-1"/>
            <a:chExt cx="11968" cy="851"/>
          </a:xfrm>
        </p:grpSpPr>
        <p:sp>
          <p:nvSpPr>
            <p:cNvPr id="3110" name="Text Box 8"/>
            <p:cNvSpPr txBox="1">
              <a:spLocks noChangeArrowheads="1"/>
            </p:cNvSpPr>
            <p:nvPr/>
          </p:nvSpPr>
          <p:spPr bwMode="auto">
            <a:xfrm>
              <a:off x="0" y="0"/>
              <a:ext cx="80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sym typeface="宋体" panose="02010600030101010101" pitchFamily="2" charset="-122"/>
                </a:rPr>
                <a:t>分部积分的难点是</a:t>
              </a:r>
            </a:p>
          </p:txBody>
        </p:sp>
        <p:graphicFrame>
          <p:nvGraphicFramePr>
            <p:cNvPr id="3111" name="Object 9"/>
            <p:cNvGraphicFramePr>
              <a:graphicFrameLocks noChangeAspect="1"/>
            </p:cNvGraphicFramePr>
            <p:nvPr/>
          </p:nvGraphicFramePr>
          <p:xfrm>
            <a:off x="3968" y="113"/>
            <a:ext cx="1135" cy="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88" r:id="rId7" imgW="257351" imgH="167278" progId="Equation.DSMT4">
                    <p:embed/>
                  </p:oleObj>
                </mc:Choice>
                <mc:Fallback>
                  <p:oleObj r:id="rId7" imgW="257351" imgH="167278" progId="Equation.DSMT4">
                    <p:embed/>
                    <p:pic>
                      <p:nvPicPr>
                        <p:cNvPr id="311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8" y="113"/>
                          <a:ext cx="1135" cy="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2" name="Text Box 10"/>
            <p:cNvSpPr txBox="1">
              <a:spLocks noChangeArrowheads="1"/>
            </p:cNvSpPr>
            <p:nvPr/>
          </p:nvSpPr>
          <p:spPr bwMode="auto">
            <a:xfrm>
              <a:off x="4875" y="-1"/>
              <a:ext cx="3063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sym typeface="宋体" panose="02010600030101010101" pitchFamily="2" charset="-122"/>
                </a:rPr>
                <a:t>的选择，</a:t>
              </a:r>
            </a:p>
          </p:txBody>
        </p:sp>
        <p:sp>
          <p:nvSpPr>
            <p:cNvPr id="3113" name="Text Box 11"/>
            <p:cNvSpPr txBox="1">
              <a:spLocks noChangeArrowheads="1"/>
            </p:cNvSpPr>
            <p:nvPr/>
          </p:nvSpPr>
          <p:spPr bwMode="auto">
            <a:xfrm>
              <a:off x="6575" y="-1"/>
              <a:ext cx="5393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sym typeface="宋体" panose="02010600030101010101" pitchFamily="2" charset="-122"/>
                </a:rPr>
                <a:t>下面给出常见的利用</a:t>
              </a:r>
            </a:p>
          </p:txBody>
        </p:sp>
      </p:grp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396875" y="3651071"/>
            <a:ext cx="508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sym typeface="宋体" panose="02010600030101010101" pitchFamily="2" charset="-122"/>
              </a:rPr>
              <a:t>分部积分的形式：</a:t>
            </a:r>
          </a:p>
        </p:txBody>
      </p:sp>
      <p:graphicFrame>
        <p:nvGraphicFramePr>
          <p:cNvPr id="24589" name="Object 13"/>
          <p:cNvGraphicFramePr>
            <a:graphicFrameLocks noChangeAspect="1"/>
          </p:cNvGraphicFramePr>
          <p:nvPr>
            <p:extLst/>
          </p:nvPr>
        </p:nvGraphicFramePr>
        <p:xfrm>
          <a:off x="828675" y="4298771"/>
          <a:ext cx="13462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9" r:id="rId9" imgW="624786" imgH="254904" progId="Equation.DSMT4">
                  <p:embed/>
                </p:oleObj>
              </mc:Choice>
              <mc:Fallback>
                <p:oleObj r:id="rId9" imgW="624786" imgH="254904" progId="Equation.DSMT4">
                  <p:embed/>
                  <p:pic>
                    <p:nvPicPr>
                      <p:cNvPr id="2458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4298771"/>
                        <a:ext cx="13462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0" name="Object 14"/>
          <p:cNvGraphicFramePr>
            <a:graphicFrameLocks noChangeAspect="1"/>
          </p:cNvGraphicFramePr>
          <p:nvPr>
            <p:extLst/>
          </p:nvPr>
        </p:nvGraphicFramePr>
        <p:xfrm>
          <a:off x="2124075" y="4298771"/>
          <a:ext cx="17335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90" r:id="rId11" imgW="803399" imgH="254904" progId="Equation.DSMT4">
                  <p:embed/>
                </p:oleObj>
              </mc:Choice>
              <mc:Fallback>
                <p:oleObj r:id="rId11" imgW="803399" imgH="254904" progId="Equation.DSMT4">
                  <p:embed/>
                  <p:pic>
                    <p:nvPicPr>
                      <p:cNvPr id="245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98771"/>
                        <a:ext cx="173355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1" name="Object 15"/>
          <p:cNvGraphicFramePr>
            <a:graphicFrameLocks noChangeAspect="1"/>
          </p:cNvGraphicFramePr>
          <p:nvPr>
            <p:extLst/>
          </p:nvPr>
        </p:nvGraphicFramePr>
        <p:xfrm>
          <a:off x="3924300" y="4298771"/>
          <a:ext cx="17049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91" r:id="rId13" imgW="790744" imgH="254904" progId="Equation.DSMT4">
                  <p:embed/>
                </p:oleObj>
              </mc:Choice>
              <mc:Fallback>
                <p:oleObj r:id="rId13" imgW="790744" imgH="254904" progId="Equation.DSMT4">
                  <p:embed/>
                  <p:pic>
                    <p:nvPicPr>
                      <p:cNvPr id="245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298771"/>
                        <a:ext cx="170497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96875" y="4371796"/>
            <a:ext cx="657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>
                    <a:alpha val="6705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C3300"/>
                </a:solidFill>
              </a:rPr>
              <a:t>1）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5580063" y="4371796"/>
            <a:ext cx="1296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ea typeface="楷体_GB2312" panose="02010609030101010101" pitchFamily="49" charset="-122"/>
                <a:sym typeface="宋体" panose="02010600030101010101" pitchFamily="2" charset="-122"/>
              </a:rPr>
              <a:t>情形，</a:t>
            </a:r>
          </a:p>
        </p:txBody>
      </p:sp>
      <p:grpSp>
        <p:nvGrpSpPr>
          <p:cNvPr id="24594" name="Group 18"/>
          <p:cNvGrpSpPr>
            <a:grpSpLocks/>
          </p:cNvGrpSpPr>
          <p:nvPr/>
        </p:nvGrpSpPr>
        <p:grpSpPr bwMode="auto">
          <a:xfrm>
            <a:off x="468313" y="5090934"/>
            <a:ext cx="8175625" cy="476250"/>
            <a:chOff x="0" y="0"/>
            <a:chExt cx="12875" cy="750"/>
          </a:xfrm>
        </p:grpSpPr>
        <p:grpSp>
          <p:nvGrpSpPr>
            <p:cNvPr id="3099" name="Group 19"/>
            <p:cNvGrpSpPr>
              <a:grpSpLocks/>
            </p:cNvGrpSpPr>
            <p:nvPr/>
          </p:nvGrpSpPr>
          <p:grpSpPr bwMode="auto">
            <a:xfrm>
              <a:off x="0" y="0"/>
              <a:ext cx="12875" cy="750"/>
              <a:chOff x="0" y="0"/>
              <a:chExt cx="12875" cy="750"/>
            </a:xfrm>
          </p:grpSpPr>
          <p:graphicFrame>
            <p:nvGraphicFramePr>
              <p:cNvPr id="3101" name="Object 20"/>
              <p:cNvGraphicFramePr>
                <a:graphicFrameLocks noChangeAspect="1"/>
              </p:cNvGraphicFramePr>
              <p:nvPr/>
            </p:nvGraphicFramePr>
            <p:xfrm>
              <a:off x="6122" y="115"/>
              <a:ext cx="568" cy="6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192" r:id="rId15" imgW="129817" imgH="142799" progId="Equation.DSMT4">
                      <p:embed/>
                    </p:oleObj>
                  </mc:Choice>
                  <mc:Fallback>
                    <p:oleObj r:id="rId15" imgW="129817" imgH="142799" progId="Equation.DSMT4">
                      <p:embed/>
                      <p:pic>
                        <p:nvPicPr>
                          <p:cNvPr id="3101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2" y="115"/>
                            <a:ext cx="568" cy="6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102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10606" cy="750"/>
                <a:chOff x="0" y="0"/>
                <a:chExt cx="10606" cy="750"/>
              </a:xfrm>
            </p:grpSpPr>
            <p:sp>
              <p:nvSpPr>
                <p:cNvPr id="310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472" y="0"/>
                  <a:ext cx="8000" cy="7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zh-CN" altLang="zh-CN">
                      <a:latin typeface="宋体" panose="02010600030101010101" pitchFamily="2" charset="-122"/>
                      <a:ea typeface="楷体_GB2312" panose="02010609030101010101" pitchFamily="49" charset="-122"/>
                      <a:sym typeface="宋体" panose="02010600030101010101" pitchFamily="2" charset="-122"/>
                    </a:rPr>
                    <a:t>式，</a:t>
                  </a:r>
                  <a:endParaRPr lang="zh-CN" altLang="zh-CN">
                    <a:ea typeface="楷体_GB2312" panose="02010609030101010101" pitchFamily="49" charset="-122"/>
                  </a:endParaRPr>
                </a:p>
              </p:txBody>
            </p:sp>
            <p:grpSp>
              <p:nvGrpSpPr>
                <p:cNvPr id="3105" name="Group 2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607" cy="750"/>
                  <a:chOff x="0" y="0"/>
                  <a:chExt cx="10607" cy="750"/>
                </a:xfrm>
              </p:grpSpPr>
              <p:sp>
                <p:nvSpPr>
                  <p:cNvPr id="3106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8000" cy="7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zh-CN" altLang="zh-CN">
                        <a:latin typeface="宋体" panose="02010600030101010101" pitchFamily="2" charset="-122"/>
                        <a:ea typeface="楷体_GB2312" panose="02010609030101010101" pitchFamily="49" charset="-122"/>
                        <a:sym typeface="宋体" panose="02010600030101010101" pitchFamily="2" charset="-122"/>
                      </a:rPr>
                      <a:t>次多项</a:t>
                    </a:r>
                  </a:p>
                </p:txBody>
              </p:sp>
              <p:grpSp>
                <p:nvGrpSpPr>
                  <p:cNvPr id="3107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2267" y="0"/>
                    <a:ext cx="8340" cy="751"/>
                    <a:chOff x="0" y="0"/>
                    <a:chExt cx="8340" cy="751"/>
                  </a:xfrm>
                </p:grpSpPr>
                <p:graphicFrame>
                  <p:nvGraphicFramePr>
                    <p:cNvPr id="3108" name="Object 26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0" y="115"/>
                    <a:ext cx="578" cy="637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0193" r:id="rId17" imgW="129817" imgH="142799" progId="Equation.DSMT4">
                            <p:embed/>
                          </p:oleObj>
                        </mc:Choice>
                        <mc:Fallback>
                          <p:oleObj r:id="rId17" imgW="129817" imgH="142799" progId="Equation.DSMT4">
                            <p:embed/>
                            <p:pic>
                              <p:nvPicPr>
                                <p:cNvPr id="3108" name="Object 26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0" y="115"/>
                                  <a:ext cx="578" cy="63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3109" name="Text Box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40" y="0"/>
                      <a:ext cx="8000" cy="7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r>
                        <a:rPr lang="zh-CN" altLang="zh-CN">
                          <a:latin typeface="宋体" panose="02010600030101010101" pitchFamily="2" charset="-122"/>
                          <a:ea typeface="楷体_GB2312" panose="02010609030101010101" pitchFamily="49" charset="-122"/>
                          <a:sym typeface="宋体" panose="02010600030101010101" pitchFamily="2" charset="-122"/>
                        </a:rPr>
                        <a:t>为常数，要进行</a:t>
                      </a:r>
                    </a:p>
                  </p:txBody>
                </p:sp>
              </p:grpSp>
            </p:grpSp>
          </p:grpSp>
          <p:sp>
            <p:nvSpPr>
              <p:cNvPr id="3103" name="Text Box 28"/>
              <p:cNvSpPr txBox="1">
                <a:spLocks noChangeArrowheads="1"/>
              </p:cNvSpPr>
              <p:nvPr/>
            </p:nvSpPr>
            <p:spPr bwMode="auto">
              <a:xfrm>
                <a:off x="6576" y="0"/>
                <a:ext cx="6299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zh-CN">
                    <a:latin typeface="宋体" panose="02010600030101010101" pitchFamily="2" charset="-122"/>
                    <a:ea typeface="楷体_GB2312" panose="02010609030101010101" pitchFamily="49" charset="-122"/>
                    <a:sym typeface="宋体" panose="02010600030101010101" pitchFamily="2" charset="-122"/>
                  </a:rPr>
                  <a:t>次分步积分法，</a:t>
                </a:r>
              </a:p>
            </p:txBody>
          </p:sp>
        </p:grpSp>
        <p:sp>
          <p:nvSpPr>
            <p:cNvPr id="3100" name="Text Box 29"/>
            <p:cNvSpPr txBox="1">
              <a:spLocks noChangeArrowheads="1"/>
            </p:cNvSpPr>
            <p:nvPr/>
          </p:nvSpPr>
          <p:spPr bwMode="auto">
            <a:xfrm>
              <a:off x="9752" y="0"/>
              <a:ext cx="2493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ea typeface="楷体_GB2312" panose="02010609030101010101" pitchFamily="49" charset="-122"/>
                  <a:sym typeface="宋体" panose="02010600030101010101" pitchFamily="2" charset="-122"/>
                </a:rPr>
                <a:t>每次均取</a:t>
              </a:r>
            </a:p>
          </p:txBody>
        </p:sp>
      </p:grpSp>
      <p:grpSp>
        <p:nvGrpSpPr>
          <p:cNvPr id="24606" name="Group 30"/>
          <p:cNvGrpSpPr>
            <a:grpSpLocks/>
          </p:cNvGrpSpPr>
          <p:nvPr/>
        </p:nvGrpSpPr>
        <p:grpSpPr bwMode="auto">
          <a:xfrm>
            <a:off x="539750" y="5811659"/>
            <a:ext cx="3473450" cy="574675"/>
            <a:chOff x="0" y="0"/>
            <a:chExt cx="5469" cy="906"/>
          </a:xfrm>
        </p:grpSpPr>
        <p:graphicFrame>
          <p:nvGraphicFramePr>
            <p:cNvPr id="3096" name="Object 31"/>
            <p:cNvGraphicFramePr>
              <a:graphicFrameLocks noChangeAspect="1"/>
            </p:cNvGraphicFramePr>
            <p:nvPr/>
          </p:nvGraphicFramePr>
          <p:xfrm>
            <a:off x="0" y="0"/>
            <a:ext cx="3594" cy="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94" r:id="rId19" imgW="1045235" imgH="229504" progId="Equation.DSMT4">
                    <p:embed/>
                  </p:oleObj>
                </mc:Choice>
                <mc:Fallback>
                  <p:oleObj r:id="rId19" imgW="1045235" imgH="229504" progId="Equation.DSMT4">
                    <p:embed/>
                    <p:pic>
                      <p:nvPicPr>
                        <p:cNvPr id="3096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594" cy="7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97" name="Object 32"/>
            <p:cNvGraphicFramePr>
              <a:graphicFrameLocks/>
            </p:cNvGraphicFramePr>
            <p:nvPr/>
          </p:nvGraphicFramePr>
          <p:xfrm>
            <a:off x="4309" y="112"/>
            <a:ext cx="1160" cy="7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95" r:id="rId21" imgW="422366" imgH="255814" progId="Equation.DSMT4">
                    <p:embed/>
                  </p:oleObj>
                </mc:Choice>
                <mc:Fallback>
                  <p:oleObj r:id="rId21" imgW="422366" imgH="255814" progId="Equation.DSMT4">
                    <p:embed/>
                    <p:pic>
                      <p:nvPicPr>
                        <p:cNvPr id="3097" name="Object 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9" y="112"/>
                          <a:ext cx="1160" cy="7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8" name="Text Box 33"/>
            <p:cNvSpPr txBox="1">
              <a:spLocks noChangeArrowheads="1"/>
            </p:cNvSpPr>
            <p:nvPr/>
          </p:nvSpPr>
          <p:spPr bwMode="auto">
            <a:xfrm>
              <a:off x="3628" y="112"/>
              <a:ext cx="1638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0">
                  <a:ea typeface="楷体_GB2312" panose="02010609030101010101" pitchFamily="49" charset="-122"/>
                </a:rPr>
                <a:t>为</a:t>
              </a:r>
            </a:p>
          </p:txBody>
        </p:sp>
      </p:grpSp>
      <p:grpSp>
        <p:nvGrpSpPr>
          <p:cNvPr id="24610" name="Group 34"/>
          <p:cNvGrpSpPr>
            <a:grpSpLocks/>
          </p:cNvGrpSpPr>
          <p:nvPr/>
        </p:nvGrpSpPr>
        <p:grpSpPr bwMode="auto">
          <a:xfrm>
            <a:off x="4213225" y="5883096"/>
            <a:ext cx="5080000" cy="533400"/>
            <a:chOff x="0" y="0"/>
            <a:chExt cx="8000" cy="840"/>
          </a:xfrm>
        </p:grpSpPr>
        <p:sp>
          <p:nvSpPr>
            <p:cNvPr id="3094" name="Text Box 35"/>
            <p:cNvSpPr txBox="1">
              <a:spLocks noChangeArrowheads="1"/>
            </p:cNvSpPr>
            <p:nvPr/>
          </p:nvSpPr>
          <p:spPr bwMode="auto">
            <a:xfrm>
              <a:off x="0" y="0"/>
              <a:ext cx="80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ea typeface="楷体_GB2312" panose="02010609030101010101" pitchFamily="49" charset="-122"/>
                  <a:sym typeface="宋体" panose="02010600030101010101" pitchFamily="2" charset="-122"/>
                </a:rPr>
                <a:t>多项式部分为</a:t>
              </a:r>
            </a:p>
          </p:txBody>
        </p:sp>
        <p:graphicFrame>
          <p:nvGraphicFramePr>
            <p:cNvPr id="3095" name="Object 36"/>
            <p:cNvGraphicFramePr>
              <a:graphicFrameLocks noChangeAspect="1"/>
            </p:cNvGraphicFramePr>
            <p:nvPr/>
          </p:nvGraphicFramePr>
          <p:xfrm>
            <a:off x="3062" y="0"/>
            <a:ext cx="113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96" r:id="rId23" imgW="345903" imgH="256224" progId="Equation.DSMT4">
                    <p:embed/>
                  </p:oleObj>
                </mc:Choice>
                <mc:Fallback>
                  <p:oleObj r:id="rId23" imgW="345903" imgH="256224" progId="Equation.DSMT4">
                    <p:embed/>
                    <p:pic>
                      <p:nvPicPr>
                        <p:cNvPr id="3095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2" y="0"/>
                          <a:ext cx="1134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13" name="Group 37"/>
          <p:cNvGrpSpPr>
            <a:grpSpLocks/>
          </p:cNvGrpSpPr>
          <p:nvPr/>
        </p:nvGrpSpPr>
        <p:grpSpPr bwMode="auto">
          <a:xfrm>
            <a:off x="6445250" y="4371796"/>
            <a:ext cx="1727200" cy="501650"/>
            <a:chOff x="0" y="0"/>
            <a:chExt cx="2719" cy="790"/>
          </a:xfrm>
        </p:grpSpPr>
        <p:sp>
          <p:nvSpPr>
            <p:cNvPr id="3090" name="Text Box 38"/>
            <p:cNvSpPr txBox="1">
              <a:spLocks noChangeArrowheads="1"/>
            </p:cNvSpPr>
            <p:nvPr/>
          </p:nvSpPr>
          <p:spPr bwMode="auto">
            <a:xfrm>
              <a:off x="1133" y="0"/>
              <a:ext cx="1587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ea typeface="楷体_GB2312" panose="02010609030101010101" pitchFamily="49" charset="-122"/>
                  <a:sym typeface="宋体" panose="02010600030101010101" pitchFamily="2" charset="-122"/>
                </a:rPr>
                <a:t>为</a:t>
              </a:r>
            </a:p>
          </p:txBody>
        </p:sp>
        <p:grpSp>
          <p:nvGrpSpPr>
            <p:cNvPr id="3091" name="Group 39"/>
            <p:cNvGrpSpPr>
              <a:grpSpLocks noChangeAspect="1"/>
            </p:cNvGrpSpPr>
            <p:nvPr/>
          </p:nvGrpSpPr>
          <p:grpSpPr bwMode="auto">
            <a:xfrm>
              <a:off x="0" y="0"/>
              <a:ext cx="2154" cy="790"/>
              <a:chOff x="0" y="0"/>
              <a:chExt cx="2154" cy="790"/>
            </a:xfrm>
          </p:grpSpPr>
          <p:graphicFrame>
            <p:nvGraphicFramePr>
              <p:cNvPr id="3092" name="Object 40"/>
              <p:cNvGraphicFramePr>
                <a:graphicFrameLocks noChangeAspect="1"/>
              </p:cNvGraphicFramePr>
              <p:nvPr/>
            </p:nvGraphicFramePr>
            <p:xfrm>
              <a:off x="0" y="0"/>
              <a:ext cx="1225" cy="7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197" r:id="rId25" imgW="397147" imgH="256224" progId="Equation.DSMT4">
                      <p:embed/>
                    </p:oleObj>
                  </mc:Choice>
                  <mc:Fallback>
                    <p:oleObj r:id="rId25" imgW="397147" imgH="256224" progId="Equation.DSMT4">
                      <p:embed/>
                      <p:pic>
                        <p:nvPicPr>
                          <p:cNvPr id="3092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1225" cy="7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93" name="Object 41"/>
              <p:cNvGraphicFramePr>
                <a:graphicFrameLocks noChangeAspect="1"/>
              </p:cNvGraphicFramePr>
              <p:nvPr/>
            </p:nvGraphicFramePr>
            <p:xfrm>
              <a:off x="1700" y="113"/>
              <a:ext cx="454" cy="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198" r:id="rId27" imgW="190740" imgH="203360" progId="Equation.3">
                      <p:embed/>
                    </p:oleObj>
                  </mc:Choice>
                  <mc:Fallback>
                    <p:oleObj r:id="rId27" imgW="190740" imgH="203360" progId="Equation.3">
                      <p:embed/>
                      <p:pic>
                        <p:nvPicPr>
                          <p:cNvPr id="3093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00" y="113"/>
                            <a:ext cx="454" cy="4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" name="圆角矩形 1"/>
          <p:cNvSpPr/>
          <p:nvPr/>
        </p:nvSpPr>
        <p:spPr>
          <a:xfrm>
            <a:off x="3857625" y="511651"/>
            <a:ext cx="4972865" cy="602102"/>
          </a:xfrm>
          <a:prstGeom prst="roundRect">
            <a:avLst>
              <a:gd name="adj" fmla="val 2534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v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’(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)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的选择</a:t>
            </a:r>
            <a:r>
              <a:rPr lang="zh-CN" alt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顺序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：</a:t>
            </a:r>
            <a:r>
              <a:rPr lang="zh-CN" altLang="en-US" sz="26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“</a:t>
            </a:r>
            <a:r>
              <a:rPr lang="zh-CN" altLang="en-US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指三幂对反</a:t>
            </a:r>
            <a:r>
              <a:rPr lang="zh-CN" altLang="en-US" sz="26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”</a:t>
            </a:r>
            <a:endParaRPr lang="zh-CN" altLang="zh-CN" sz="2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24588" grpId="0"/>
      <p:bldP spid="24592" grpId="0"/>
      <p:bldP spid="24593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3"/>
          <p:cNvGrpSpPr>
            <a:grpSpLocks/>
          </p:cNvGrpSpPr>
          <p:nvPr/>
        </p:nvGrpSpPr>
        <p:grpSpPr bwMode="auto">
          <a:xfrm>
            <a:off x="466725" y="1052513"/>
            <a:ext cx="7077075" cy="504825"/>
            <a:chOff x="0" y="0"/>
            <a:chExt cx="11144" cy="794"/>
          </a:xfrm>
        </p:grpSpPr>
        <p:graphicFrame>
          <p:nvGraphicFramePr>
            <p:cNvPr id="4126" name="Object 4"/>
            <p:cNvGraphicFramePr>
              <a:graphicFrameLocks noChangeAspect="1"/>
            </p:cNvGraphicFramePr>
            <p:nvPr/>
          </p:nvGraphicFramePr>
          <p:xfrm>
            <a:off x="795" y="0"/>
            <a:ext cx="7583" cy="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138" r:id="rId3" imgW="2424648" imgH="253890" progId="Equation.DSMT4">
                    <p:embed/>
                  </p:oleObj>
                </mc:Choice>
                <mc:Fallback>
                  <p:oleObj r:id="rId3" imgW="2424648" imgH="253890" progId="Equation.DSMT4">
                    <p:embed/>
                    <p:pic>
                      <p:nvPicPr>
                        <p:cNvPr id="412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" y="0"/>
                          <a:ext cx="7583" cy="7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7" name="Text Box 5"/>
            <p:cNvSpPr txBox="1">
              <a:spLocks noChangeArrowheads="1"/>
            </p:cNvSpPr>
            <p:nvPr/>
          </p:nvSpPr>
          <p:spPr bwMode="auto">
            <a:xfrm>
              <a:off x="0" y="0"/>
              <a:ext cx="1035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>
                      <a:alpha val="67058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CC3300"/>
                  </a:solidFill>
                </a:rPr>
                <a:t>2）</a:t>
              </a:r>
            </a:p>
          </p:txBody>
        </p:sp>
        <p:sp>
          <p:nvSpPr>
            <p:cNvPr id="4128" name="Text Box 6"/>
            <p:cNvSpPr txBox="1">
              <a:spLocks noChangeArrowheads="1"/>
            </p:cNvSpPr>
            <p:nvPr/>
          </p:nvSpPr>
          <p:spPr bwMode="auto">
            <a:xfrm>
              <a:off x="8280" y="0"/>
              <a:ext cx="2865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ea typeface="楷体_GB2312" panose="02010609030101010101" pitchFamily="49" charset="-122"/>
                  <a:sym typeface="宋体" panose="02010600030101010101" pitchFamily="2" charset="-122"/>
                </a:rPr>
                <a:t>情形</a:t>
              </a:r>
              <a:r>
                <a:rPr lang="zh-CN" altLang="zh-CN">
                  <a:latin typeface="宋体" panose="02010600030101010101" pitchFamily="2" charset="-122"/>
                  <a:sym typeface="宋体" panose="02010600030101010101" pitchFamily="2" charset="-122"/>
                </a:rPr>
                <a:t>，</a:t>
              </a:r>
              <a:endParaRPr lang="zh-CN" altLang="zh-CN"/>
            </a:p>
          </p:txBody>
        </p:sp>
      </p:grpSp>
      <p:grpSp>
        <p:nvGrpSpPr>
          <p:cNvPr id="4099" name="Group 7"/>
          <p:cNvGrpSpPr>
            <a:grpSpLocks/>
          </p:cNvGrpSpPr>
          <p:nvPr/>
        </p:nvGrpSpPr>
        <p:grpSpPr bwMode="auto">
          <a:xfrm>
            <a:off x="6588125" y="1125538"/>
            <a:ext cx="1368425" cy="466725"/>
            <a:chOff x="0" y="0"/>
            <a:chExt cx="2154" cy="734"/>
          </a:xfrm>
        </p:grpSpPr>
        <p:graphicFrame>
          <p:nvGraphicFramePr>
            <p:cNvPr id="4123" name="Object 8"/>
            <p:cNvGraphicFramePr>
              <a:graphicFrameLocks noChangeAspect="1"/>
            </p:cNvGraphicFramePr>
            <p:nvPr/>
          </p:nvGraphicFramePr>
          <p:xfrm>
            <a:off x="0" y="0"/>
            <a:ext cx="1055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139" r:id="rId5" imgW="396603" imgH="255814" progId="Equation.DSMT4">
                    <p:embed/>
                  </p:oleObj>
                </mc:Choice>
                <mc:Fallback>
                  <p:oleObj r:id="rId5" imgW="396603" imgH="255814" progId="Equation.DSMT4">
                    <p:embed/>
                    <p:pic>
                      <p:nvPicPr>
                        <p:cNvPr id="41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055" cy="6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4" name="Text Box 9"/>
            <p:cNvSpPr txBox="1">
              <a:spLocks noChangeArrowheads="1"/>
            </p:cNvSpPr>
            <p:nvPr/>
          </p:nvSpPr>
          <p:spPr bwMode="auto">
            <a:xfrm>
              <a:off x="1020" y="0"/>
              <a:ext cx="1053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ea typeface="楷体_GB2312" panose="02010609030101010101" pitchFamily="49" charset="-122"/>
                  <a:sym typeface="宋体" panose="02010600030101010101" pitchFamily="2" charset="-122"/>
                </a:rPr>
                <a:t>为</a:t>
              </a:r>
            </a:p>
          </p:txBody>
        </p:sp>
        <p:graphicFrame>
          <p:nvGraphicFramePr>
            <p:cNvPr id="4125" name="Object 10"/>
            <p:cNvGraphicFramePr>
              <a:graphicFrameLocks noChangeAspect="1"/>
            </p:cNvGraphicFramePr>
            <p:nvPr/>
          </p:nvGraphicFramePr>
          <p:xfrm>
            <a:off x="1588" y="112"/>
            <a:ext cx="567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140" r:id="rId7" imgW="129786" imgH="143059" progId="Equation.DSMT4">
                    <p:embed/>
                  </p:oleObj>
                </mc:Choice>
                <mc:Fallback>
                  <p:oleObj r:id="rId7" imgW="129786" imgH="143059" progId="Equation.DSMT4">
                    <p:embed/>
                    <p:pic>
                      <p:nvPicPr>
                        <p:cNvPr id="4125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8" y="112"/>
                          <a:ext cx="567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00" name="Text Box 11"/>
          <p:cNvSpPr txBox="1">
            <a:spLocks noChangeArrowheads="1"/>
          </p:cNvSpPr>
          <p:nvPr/>
        </p:nvSpPr>
        <p:spPr bwMode="auto">
          <a:xfrm>
            <a:off x="466725" y="1701800"/>
            <a:ext cx="2252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ea typeface="楷体_GB2312" panose="02010609030101010101" pitchFamily="49" charset="-122"/>
                <a:sym typeface="宋体" panose="02010600030101010101" pitchFamily="2" charset="-122"/>
              </a:rPr>
              <a:t>次多项式</a:t>
            </a:r>
            <a:r>
              <a:rPr lang="zh-CN" altLang="en-US">
                <a:latin typeface="宋体" panose="02010600030101010101" pitchFamily="2" charset="-122"/>
                <a:sym typeface="宋体" panose="02010600030101010101" pitchFamily="2" charset="-122"/>
              </a:rPr>
              <a:t>，</a:t>
            </a:r>
            <a:endParaRPr lang="zh-CN" altLang="en-US"/>
          </a:p>
        </p:txBody>
      </p:sp>
      <p:sp>
        <p:nvSpPr>
          <p:cNvPr id="4101" name="Text Box 12"/>
          <p:cNvSpPr txBox="1">
            <a:spLocks noChangeArrowheads="1"/>
          </p:cNvSpPr>
          <p:nvPr/>
        </p:nvSpPr>
        <p:spPr bwMode="auto">
          <a:xfrm>
            <a:off x="1908175" y="1701800"/>
            <a:ext cx="508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ea typeface="楷体_GB2312" panose="02010609030101010101" pitchFamily="49" charset="-122"/>
                <a:sym typeface="宋体" panose="02010600030101010101" pitchFamily="2" charset="-122"/>
              </a:rPr>
              <a:t>取</a:t>
            </a:r>
          </a:p>
        </p:txBody>
      </p:sp>
      <p:graphicFrame>
        <p:nvGraphicFramePr>
          <p:cNvPr id="4102" name="Object 13"/>
          <p:cNvGraphicFramePr>
            <a:graphicFrameLocks noChangeAspect="1"/>
          </p:cNvGraphicFramePr>
          <p:nvPr/>
        </p:nvGraphicFramePr>
        <p:xfrm>
          <a:off x="2287588" y="1714500"/>
          <a:ext cx="7810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1" r:id="rId9" imgW="397147" imgH="256224" progId="Equation.DSMT4">
                  <p:embed/>
                </p:oleObj>
              </mc:Choice>
              <mc:Fallback>
                <p:oleObj r:id="rId9" imgW="397147" imgH="256224" progId="Equation.DSMT4">
                  <p:embed/>
                  <p:pic>
                    <p:nvPicPr>
                      <p:cNvPr id="410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1714500"/>
                        <a:ext cx="7810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 Box 14"/>
          <p:cNvSpPr txBox="1">
            <a:spLocks noChangeArrowheads="1"/>
          </p:cNvSpPr>
          <p:nvPr/>
        </p:nvSpPr>
        <p:spPr bwMode="auto">
          <a:xfrm>
            <a:off x="3008313" y="1714500"/>
            <a:ext cx="792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sym typeface="宋体" panose="02010600030101010101" pitchFamily="2" charset="-122"/>
              </a:rPr>
              <a:t>为</a:t>
            </a:r>
            <a:endParaRPr lang="zh-CN" altLang="zh-CN"/>
          </a:p>
        </p:txBody>
      </p:sp>
      <p:graphicFrame>
        <p:nvGraphicFramePr>
          <p:cNvPr id="4104" name="Object 15"/>
          <p:cNvGraphicFramePr>
            <a:graphicFrameLocks noChangeAspect="1"/>
          </p:cNvGraphicFramePr>
          <p:nvPr/>
        </p:nvGraphicFramePr>
        <p:xfrm>
          <a:off x="3368675" y="1785938"/>
          <a:ext cx="7366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2" r:id="rId11" imgW="422366" imgH="255814" progId="Equation.DSMT4">
                  <p:embed/>
                </p:oleObj>
              </mc:Choice>
              <mc:Fallback>
                <p:oleObj r:id="rId11" imgW="422366" imgH="255814" progId="Equation.DSMT4">
                  <p:embed/>
                  <p:pic>
                    <p:nvPicPr>
                      <p:cNvPr id="410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8675" y="1785938"/>
                        <a:ext cx="7366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05" name="Group 16"/>
          <p:cNvGrpSpPr>
            <a:grpSpLocks/>
          </p:cNvGrpSpPr>
          <p:nvPr/>
        </p:nvGrpSpPr>
        <p:grpSpPr bwMode="auto">
          <a:xfrm>
            <a:off x="4067175" y="1773238"/>
            <a:ext cx="5080000" cy="515937"/>
            <a:chOff x="0" y="0"/>
            <a:chExt cx="8000" cy="814"/>
          </a:xfrm>
        </p:grpSpPr>
        <p:sp>
          <p:nvSpPr>
            <p:cNvPr id="4121" name="Text Box 17"/>
            <p:cNvSpPr txBox="1">
              <a:spLocks noChangeArrowheads="1"/>
            </p:cNvSpPr>
            <p:nvPr/>
          </p:nvSpPr>
          <p:spPr bwMode="auto">
            <a:xfrm>
              <a:off x="0" y="0"/>
              <a:ext cx="80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宋体" panose="02010600030101010101" pitchFamily="2" charset="-122"/>
                  <a:ea typeface="楷体_GB2312" panose="02010609030101010101" pitchFamily="49" charset="-122"/>
                  <a:sym typeface="宋体" panose="02010600030101010101" pitchFamily="2" charset="-122"/>
                </a:rPr>
                <a:t>而取</a:t>
              </a:r>
              <a:endParaRPr lang="zh-CN" altLang="en-US"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4122" name="Object 18"/>
            <p:cNvGraphicFramePr>
              <a:graphicFrameLocks noChangeAspect="1"/>
            </p:cNvGraphicFramePr>
            <p:nvPr/>
          </p:nvGraphicFramePr>
          <p:xfrm>
            <a:off x="1052" y="20"/>
            <a:ext cx="5110" cy="7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143" r:id="rId13" imgW="1313230" imgH="203997" progId="Equation.DSMT4">
                    <p:embed/>
                  </p:oleObj>
                </mc:Choice>
                <mc:Fallback>
                  <p:oleObj r:id="rId13" imgW="1313230" imgH="203997" progId="Equation.DSMT4">
                    <p:embed/>
                    <p:pic>
                      <p:nvPicPr>
                        <p:cNvPr id="4122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2" y="20"/>
                          <a:ext cx="5110" cy="7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06" name="Text Box 19"/>
          <p:cNvSpPr txBox="1">
            <a:spLocks noChangeArrowheads="1"/>
          </p:cNvSpPr>
          <p:nvPr/>
        </p:nvSpPr>
        <p:spPr bwMode="auto">
          <a:xfrm>
            <a:off x="466725" y="23495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>
                    <a:alpha val="6705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0">
                <a:ea typeface="楷体_GB2312" panose="02010609030101010101" pitchFamily="49" charset="-122"/>
              </a:rPr>
              <a:t>为</a:t>
            </a:r>
          </a:p>
        </p:txBody>
      </p:sp>
      <p:graphicFrame>
        <p:nvGraphicFramePr>
          <p:cNvPr id="4107" name="Object 20"/>
          <p:cNvGraphicFramePr>
            <a:graphicFrameLocks noChangeAspect="1"/>
          </p:cNvGraphicFramePr>
          <p:nvPr/>
        </p:nvGraphicFramePr>
        <p:xfrm>
          <a:off x="827088" y="2349500"/>
          <a:ext cx="7810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4" r:id="rId15" imgW="396603" imgH="255814" progId="Equation.DSMT4">
                  <p:embed/>
                </p:oleObj>
              </mc:Choice>
              <mc:Fallback>
                <p:oleObj r:id="rId15" imgW="396603" imgH="255814" progId="Equation.DSMT4">
                  <p:embed/>
                  <p:pic>
                    <p:nvPicPr>
                      <p:cNvPr id="4107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49500"/>
                        <a:ext cx="7810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8" name="Text Box 21"/>
          <p:cNvSpPr txBox="1">
            <a:spLocks noChangeArrowheads="1"/>
          </p:cNvSpPr>
          <p:nvPr/>
        </p:nvSpPr>
        <p:spPr bwMode="auto">
          <a:xfrm>
            <a:off x="1476375" y="2420938"/>
            <a:ext cx="758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ea typeface="楷体_GB2312" panose="02010609030101010101" pitchFamily="49" charset="-122"/>
                <a:sym typeface="宋体" panose="02010600030101010101" pitchFamily="2" charset="-122"/>
              </a:rPr>
              <a:t>用分部积分法一次，被积函数的形势发生变化，再</a:t>
            </a:r>
          </a:p>
        </p:txBody>
      </p:sp>
      <p:sp>
        <p:nvSpPr>
          <p:cNvPr id="4109" name="Text Box 22"/>
          <p:cNvSpPr txBox="1">
            <a:spLocks noChangeArrowheads="1"/>
          </p:cNvSpPr>
          <p:nvPr/>
        </p:nvSpPr>
        <p:spPr bwMode="auto">
          <a:xfrm>
            <a:off x="468313" y="2997200"/>
            <a:ext cx="7580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ea typeface="楷体_GB2312" panose="02010609030101010101" pitchFamily="49" charset="-122"/>
                <a:sym typeface="宋体" panose="02010600030101010101" pitchFamily="2" charset="-122"/>
              </a:rPr>
              <a:t>考虑其他方法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466725" y="3717925"/>
            <a:ext cx="657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>
                    <a:alpha val="6705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C3300"/>
                </a:solidFill>
              </a:rPr>
              <a:t>3）</a:t>
            </a:r>
          </a:p>
        </p:txBody>
      </p:sp>
      <p:graphicFrame>
        <p:nvGraphicFramePr>
          <p:cNvPr id="25624" name="Object 24"/>
          <p:cNvGraphicFramePr>
            <a:graphicFrameLocks noChangeAspect="1"/>
          </p:cNvGraphicFramePr>
          <p:nvPr/>
        </p:nvGraphicFramePr>
        <p:xfrm>
          <a:off x="971550" y="3646488"/>
          <a:ext cx="259238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5" r:id="rId17" imgW="1199527" imgH="229697" progId="Equation.DSMT4">
                  <p:embed/>
                </p:oleObj>
              </mc:Choice>
              <mc:Fallback>
                <p:oleObj r:id="rId17" imgW="1199527" imgH="229697" progId="Equation.DSMT4">
                  <p:embed/>
                  <p:pic>
                    <p:nvPicPr>
                      <p:cNvPr id="2562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646488"/>
                        <a:ext cx="2592388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3492500" y="3644900"/>
            <a:ext cx="508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ea typeface="楷体_GB2312" panose="02010609030101010101" pitchFamily="49" charset="-122"/>
                <a:sym typeface="宋体" panose="02010600030101010101" pitchFamily="2" charset="-122"/>
              </a:rPr>
              <a:t>情形进行二次分步积分法后移项，</a:t>
            </a:r>
          </a:p>
        </p:txBody>
      </p:sp>
      <p:sp>
        <p:nvSpPr>
          <p:cNvPr id="25626" name="Text Box 26"/>
          <p:cNvSpPr txBox="1">
            <a:spLocks noChangeArrowheads="1"/>
          </p:cNvSpPr>
          <p:nvPr/>
        </p:nvSpPr>
        <p:spPr bwMode="auto">
          <a:xfrm>
            <a:off x="466725" y="4292600"/>
            <a:ext cx="508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ea typeface="楷体_GB2312" panose="02010609030101010101" pitchFamily="49" charset="-122"/>
                <a:sym typeface="宋体" panose="02010600030101010101" pitchFamily="2" charset="-122"/>
              </a:rPr>
              <a:t>合并可得</a:t>
            </a:r>
          </a:p>
        </p:txBody>
      </p:sp>
      <p:sp>
        <p:nvSpPr>
          <p:cNvPr id="25627" name="Text Box 27"/>
          <p:cNvSpPr txBox="1">
            <a:spLocks noChangeArrowheads="1"/>
          </p:cNvSpPr>
          <p:nvPr/>
        </p:nvSpPr>
        <p:spPr bwMode="auto">
          <a:xfrm>
            <a:off x="971550" y="4941888"/>
            <a:ext cx="7704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ea typeface="楷体_GB2312" panose="02010609030101010101" pitchFamily="49" charset="-122"/>
                <a:sym typeface="宋体" panose="02010600030101010101" pitchFamily="2" charset="-122"/>
              </a:rPr>
              <a:t>比较复杂的被积函数使用分步积分法，要用凑微分法，</a:t>
            </a:r>
          </a:p>
        </p:txBody>
      </p:sp>
      <p:sp>
        <p:nvSpPr>
          <p:cNvPr id="25628" name="Text Box 28"/>
          <p:cNvSpPr txBox="1">
            <a:spLocks noChangeArrowheads="1"/>
          </p:cNvSpPr>
          <p:nvPr/>
        </p:nvSpPr>
        <p:spPr bwMode="auto">
          <a:xfrm>
            <a:off x="500063" y="4933950"/>
            <a:ext cx="657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>
                    <a:alpha val="6705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C3300"/>
                </a:solidFill>
              </a:rPr>
              <a:t>4）</a:t>
            </a:r>
          </a:p>
        </p:txBody>
      </p:sp>
      <p:grpSp>
        <p:nvGrpSpPr>
          <p:cNvPr id="25629" name="Group 29"/>
          <p:cNvGrpSpPr>
            <a:grpSpLocks/>
          </p:cNvGrpSpPr>
          <p:nvPr/>
        </p:nvGrpSpPr>
        <p:grpSpPr bwMode="auto">
          <a:xfrm>
            <a:off x="466725" y="5661025"/>
            <a:ext cx="7704138" cy="503238"/>
            <a:chOff x="0" y="0"/>
            <a:chExt cx="12132" cy="792"/>
          </a:xfrm>
        </p:grpSpPr>
        <p:sp>
          <p:nvSpPr>
            <p:cNvPr id="4117" name="Text Box 30"/>
            <p:cNvSpPr txBox="1">
              <a:spLocks noChangeArrowheads="1"/>
            </p:cNvSpPr>
            <p:nvPr/>
          </p:nvSpPr>
          <p:spPr bwMode="auto">
            <a:xfrm>
              <a:off x="0" y="0"/>
              <a:ext cx="12133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ea typeface="楷体_GB2312" panose="02010609030101010101" pitchFamily="49" charset="-122"/>
                  <a:sym typeface="宋体" panose="02010600030101010101" pitchFamily="2" charset="-122"/>
                </a:rPr>
                <a:t>使尽量多因子和</a:t>
              </a:r>
            </a:p>
          </p:txBody>
        </p:sp>
        <p:graphicFrame>
          <p:nvGraphicFramePr>
            <p:cNvPr id="4118" name="Object 31"/>
            <p:cNvGraphicFramePr>
              <a:graphicFrameLocks noChangeAspect="1"/>
            </p:cNvGraphicFramePr>
            <p:nvPr/>
          </p:nvGraphicFramePr>
          <p:xfrm>
            <a:off x="3516" y="0"/>
            <a:ext cx="680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146" r:id="rId19" imgW="193487" imgH="180320" progId="Equation.DSMT4">
                    <p:embed/>
                  </p:oleObj>
                </mc:Choice>
                <mc:Fallback>
                  <p:oleObj r:id="rId19" imgW="193487" imgH="180320" progId="Equation.DSMT4">
                    <p:embed/>
                    <p:pic>
                      <p:nvPicPr>
                        <p:cNvPr id="4118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6" y="0"/>
                          <a:ext cx="680" cy="6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9" name="Object 32"/>
            <p:cNvGraphicFramePr>
              <a:graphicFrameLocks noChangeAspect="1"/>
            </p:cNvGraphicFramePr>
            <p:nvPr/>
          </p:nvGraphicFramePr>
          <p:xfrm>
            <a:off x="5330" y="0"/>
            <a:ext cx="1266" cy="7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147" r:id="rId21" imgW="409303" imgH="255814" progId="Equation.DSMT4">
                    <p:embed/>
                  </p:oleObj>
                </mc:Choice>
                <mc:Fallback>
                  <p:oleObj r:id="rId21" imgW="409303" imgH="255814" progId="Equation.DSMT4">
                    <p:embed/>
                    <p:pic>
                      <p:nvPicPr>
                        <p:cNvPr id="4119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0" y="0"/>
                          <a:ext cx="1266" cy="7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0" name="Text Box 33"/>
            <p:cNvSpPr txBox="1">
              <a:spLocks noChangeArrowheads="1"/>
            </p:cNvSpPr>
            <p:nvPr/>
          </p:nvSpPr>
          <p:spPr bwMode="auto">
            <a:xfrm>
              <a:off x="4196" y="0"/>
              <a:ext cx="1578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宋体" panose="02010600030101010101" pitchFamily="2" charset="-122"/>
                  <a:ea typeface="楷体_GB2312" panose="02010609030101010101" pitchFamily="49" charset="-122"/>
                  <a:sym typeface="宋体" panose="02010600030101010101" pitchFamily="2" charset="-122"/>
                </a:rPr>
                <a:t>凑成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0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3" grpId="0"/>
      <p:bldP spid="25625" grpId="0"/>
      <p:bldP spid="25626" grpId="0"/>
      <p:bldP spid="25627" grpId="0"/>
      <p:bldP spid="25628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/>
          <p:cNvSpPr txBox="1">
            <a:spLocks noChangeArrowheads="1"/>
          </p:cNvSpPr>
          <p:nvPr/>
        </p:nvSpPr>
        <p:spPr bwMode="auto">
          <a:xfrm>
            <a:off x="395288" y="412429"/>
            <a:ext cx="508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solidFill>
                  <a:srgbClr val="CC33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记忆方法</a:t>
            </a:r>
          </a:p>
        </p:txBody>
      </p:sp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395288" y="988691"/>
            <a:ext cx="8497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dirty="0">
                <a:latin typeface="宋体" panose="02010600030101010101" pitchFamily="2" charset="-122"/>
                <a:ea typeface="楷体_GB2312" panose="02010609030101010101" pitchFamily="49" charset="-122"/>
                <a:sym typeface="宋体" panose="02010600030101010101" pitchFamily="2" charset="-122"/>
              </a:rPr>
              <a:t>我们已经给出了常见的每种积分方法的适用形式，其中对于分</a:t>
            </a:r>
            <a:endParaRPr lang="zh-CN" altLang="zh-CN" dirty="0">
              <a:ea typeface="楷体_GB2312" panose="02010609030101010101" pitchFamily="49" charset="-122"/>
            </a:endParaRPr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2987675" y="1564954"/>
            <a:ext cx="5905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楷体_GB2312" panose="02010609030101010101" pitchFamily="49" charset="-122"/>
                <a:ea typeface="楷体_GB2312" panose="02010609030101010101" pitchFamily="49" charset="-122"/>
                <a:sym typeface="宋体" panose="02010600030101010101" pitchFamily="2" charset="-122"/>
              </a:rPr>
              <a:t>选择的一般规律通常是按照“</a:t>
            </a:r>
            <a:r>
              <a:rPr lang="zh-CN" altLang="zh-CN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宋体" panose="02010600030101010101" pitchFamily="2" charset="-122"/>
              </a:rPr>
              <a:t>指三幂对反</a:t>
            </a:r>
            <a:r>
              <a:rPr lang="zh-CN" altLang="zh-CN">
                <a:latin typeface="楷体_GB2312" panose="02010609030101010101" pitchFamily="49" charset="-122"/>
                <a:ea typeface="楷体_GB2312" panose="02010609030101010101" pitchFamily="49" charset="-122"/>
                <a:sym typeface="宋体" panose="02010600030101010101" pitchFamily="2" charset="-122"/>
              </a:rPr>
              <a:t>”</a:t>
            </a:r>
            <a:endParaRPr lang="zh-CN" altLang="zh-CN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5125" name="Group 6"/>
          <p:cNvGrpSpPr>
            <a:grpSpLocks/>
          </p:cNvGrpSpPr>
          <p:nvPr/>
        </p:nvGrpSpPr>
        <p:grpSpPr bwMode="auto">
          <a:xfrm>
            <a:off x="395288" y="1564954"/>
            <a:ext cx="3313112" cy="468312"/>
            <a:chOff x="0" y="0"/>
            <a:chExt cx="5216" cy="739"/>
          </a:xfrm>
        </p:grpSpPr>
        <p:sp>
          <p:nvSpPr>
            <p:cNvPr id="5137" name="Text Box 7"/>
            <p:cNvSpPr txBox="1">
              <a:spLocks noChangeArrowheads="1"/>
            </p:cNvSpPr>
            <p:nvPr/>
          </p:nvSpPr>
          <p:spPr bwMode="auto">
            <a:xfrm>
              <a:off x="0" y="0"/>
              <a:ext cx="5216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宋体" panose="02010600030101010101" pitchFamily="2" charset="-122"/>
                  <a:ea typeface="楷体_GB2312" panose="02010609030101010101" pitchFamily="49" charset="-122"/>
                  <a:sym typeface="宋体" panose="02010600030101010101" pitchFamily="2" charset="-122"/>
                </a:rPr>
                <a:t>部积分法来说</a:t>
              </a:r>
              <a:endParaRPr lang="zh-CN" altLang="en-US"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5138" name="Object 8"/>
            <p:cNvGraphicFramePr>
              <a:graphicFrameLocks noChangeAspect="1"/>
            </p:cNvGraphicFramePr>
            <p:nvPr/>
          </p:nvGraphicFramePr>
          <p:xfrm>
            <a:off x="3064" y="115"/>
            <a:ext cx="1133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4" r:id="rId3" imgW="256936" imgH="166917" progId="Equation.DSMT4">
                    <p:embed/>
                  </p:oleObj>
                </mc:Choice>
                <mc:Fallback>
                  <p:oleObj r:id="rId3" imgW="256936" imgH="166917" progId="Equation.DSMT4">
                    <p:embed/>
                    <p:pic>
                      <p:nvPicPr>
                        <p:cNvPr id="513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4" y="115"/>
                          <a:ext cx="1133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6" name="Text Box 9"/>
          <p:cNvSpPr txBox="1">
            <a:spLocks noChangeArrowheads="1"/>
          </p:cNvSpPr>
          <p:nvPr/>
        </p:nvSpPr>
        <p:spPr bwMode="auto">
          <a:xfrm>
            <a:off x="395288" y="2141216"/>
            <a:ext cx="590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楷体_GB2312" panose="02010609030101010101" pitchFamily="49" charset="-122"/>
                <a:ea typeface="楷体_GB2312" panose="02010609030101010101" pitchFamily="49" charset="-122"/>
                <a:sym typeface="宋体" panose="02010600030101010101" pitchFamily="2" charset="-122"/>
              </a:rPr>
              <a:t>的顺序选择</a:t>
            </a:r>
            <a:endParaRPr lang="zh-CN" altLang="zh-CN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5127" name="Object 10"/>
          <p:cNvGraphicFramePr>
            <a:graphicFrameLocks noChangeAspect="1"/>
          </p:cNvGraphicFramePr>
          <p:nvPr>
            <p:extLst/>
          </p:nvPr>
        </p:nvGraphicFramePr>
        <p:xfrm>
          <a:off x="1979613" y="2141216"/>
          <a:ext cx="83343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5" r:id="rId5" imgW="371525" imgH="256224" progId="Equation.DSMT4">
                  <p:embed/>
                </p:oleObj>
              </mc:Choice>
              <mc:Fallback>
                <p:oleObj r:id="rId5" imgW="371525" imgH="256224" progId="Equation.DSMT4">
                  <p:embed/>
                  <p:pic>
                    <p:nvPicPr>
                      <p:cNvPr id="512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141216"/>
                        <a:ext cx="833437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396875" y="3717925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CC3300"/>
                </a:solidFill>
                <a:sym typeface="宋体" panose="02010600030101010101" pitchFamily="2" charset="-122"/>
              </a:rPr>
              <a:t>【例】</a:t>
            </a:r>
            <a:endParaRPr lang="zh-CN" altLang="en-US" dirty="0"/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1692275" y="3717925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sym typeface="宋体" panose="02010600030101010101" pitchFamily="2" charset="-122"/>
              </a:rPr>
              <a:t>求不定积分</a:t>
            </a:r>
          </a:p>
        </p:txBody>
      </p:sp>
      <p:graphicFrame>
        <p:nvGraphicFramePr>
          <p:cNvPr id="26637" name="Object 13"/>
          <p:cNvGraphicFramePr>
            <a:graphicFrameLocks noChangeAspect="1"/>
          </p:cNvGraphicFramePr>
          <p:nvPr/>
        </p:nvGraphicFramePr>
        <p:xfrm>
          <a:off x="3348038" y="3717925"/>
          <a:ext cx="10779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6" r:id="rId7" imgW="600025" imgH="280863" progId="Equation.DSMT4">
                  <p:embed/>
                </p:oleObj>
              </mc:Choice>
              <mc:Fallback>
                <p:oleObj r:id="rId7" imgW="600025" imgH="280863" progId="Equation.DSMT4">
                  <p:embed/>
                  <p:pic>
                    <p:nvPicPr>
                      <p:cNvPr id="266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717925"/>
                        <a:ext cx="107791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539750" y="4365625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CC3300"/>
                </a:solidFill>
              </a:rPr>
              <a:t>解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  <p:graphicFrame>
        <p:nvGraphicFramePr>
          <p:cNvPr id="26639" name="Object 15"/>
          <p:cNvGraphicFramePr>
            <a:graphicFrameLocks noChangeAspect="1"/>
          </p:cNvGraphicFramePr>
          <p:nvPr/>
        </p:nvGraphicFramePr>
        <p:xfrm>
          <a:off x="1333500" y="4510088"/>
          <a:ext cx="26638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7" r:id="rId9" imgW="1314375" imgH="280740" progId="Equation.DSMT4">
                  <p:embed/>
                </p:oleObj>
              </mc:Choice>
              <mc:Fallback>
                <p:oleObj r:id="rId9" imgW="1314375" imgH="280740" progId="Equation.DSMT4">
                  <p:embed/>
                  <p:pic>
                    <p:nvPicPr>
                      <p:cNvPr id="2663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4510088"/>
                        <a:ext cx="26638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0" name="Object 16"/>
          <p:cNvGraphicFramePr>
            <a:graphicFrameLocks noChangeAspect="1"/>
          </p:cNvGraphicFramePr>
          <p:nvPr/>
        </p:nvGraphicFramePr>
        <p:xfrm>
          <a:off x="3997325" y="4581525"/>
          <a:ext cx="26368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8" r:id="rId11" imgW="1287750" imgH="280464" progId="Equation.DSMT4">
                  <p:embed/>
                </p:oleObj>
              </mc:Choice>
              <mc:Fallback>
                <p:oleObj r:id="rId11" imgW="1287750" imgH="280464" progId="Equation.DSMT4">
                  <p:embed/>
                  <p:pic>
                    <p:nvPicPr>
                      <p:cNvPr id="2664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325" y="4581525"/>
                        <a:ext cx="26368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1" name="Object 17"/>
          <p:cNvGraphicFramePr>
            <a:graphicFrameLocks noChangeAspect="1"/>
          </p:cNvGraphicFramePr>
          <p:nvPr/>
        </p:nvGraphicFramePr>
        <p:xfrm>
          <a:off x="900113" y="5445125"/>
          <a:ext cx="34575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9" r:id="rId13" imgW="1677128" imgH="279521" progId="Equation.DSMT4">
                  <p:embed/>
                </p:oleObj>
              </mc:Choice>
              <mc:Fallback>
                <p:oleObj r:id="rId13" imgW="1677128" imgH="279521" progId="Equation.DSMT4">
                  <p:embed/>
                  <p:pic>
                    <p:nvPicPr>
                      <p:cNvPr id="2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445125"/>
                        <a:ext cx="34575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2" name="Object 18"/>
          <p:cNvGraphicFramePr>
            <a:graphicFrameLocks noChangeAspect="1"/>
          </p:cNvGraphicFramePr>
          <p:nvPr/>
        </p:nvGraphicFramePr>
        <p:xfrm>
          <a:off x="4429125" y="5445125"/>
          <a:ext cx="36147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0" r:id="rId15" imgW="1701062" imgH="203112" progId="Equation.DSMT4">
                  <p:embed/>
                </p:oleObj>
              </mc:Choice>
              <mc:Fallback>
                <p:oleObj r:id="rId15" imgW="1701062" imgH="203112" progId="Equation.DSMT4">
                  <p:embed/>
                  <p:pic>
                    <p:nvPicPr>
                      <p:cNvPr id="2664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5" y="5445125"/>
                        <a:ext cx="36147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3" name="Object 19"/>
          <p:cNvGraphicFramePr>
            <a:graphicFrameLocks noChangeAspect="1"/>
          </p:cNvGraphicFramePr>
          <p:nvPr/>
        </p:nvGraphicFramePr>
        <p:xfrm>
          <a:off x="6588125" y="4581525"/>
          <a:ext cx="21986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1" r:id="rId17" imgW="1198478" imgH="280464" progId="Equation.DSMT4">
                  <p:embed/>
                </p:oleObj>
              </mc:Choice>
              <mc:Fallback>
                <p:oleObj r:id="rId17" imgW="1198478" imgH="280464" progId="Equation.DSMT4">
                  <p:embed/>
                  <p:pic>
                    <p:nvPicPr>
                      <p:cNvPr id="2664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581525"/>
                        <a:ext cx="2198688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78825" y="2911415"/>
            <a:ext cx="86319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即优先级为：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指数函数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＞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三角函数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＞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幂函数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＞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对数函数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＞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反三角函数</a:t>
            </a:r>
          </a:p>
        </p:txBody>
      </p:sp>
    </p:spTree>
    <p:extLst>
      <p:ext uri="{BB962C8B-B14F-4D97-AF65-F5344CB8AC3E}">
        <p14:creationId xmlns:p14="http://schemas.microsoft.com/office/powerpoint/2010/main" val="142058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/>
      <p:bldP spid="26636" grpId="0"/>
      <p:bldP spid="26638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80975" y="1052513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CC3300"/>
                </a:solidFill>
                <a:sym typeface="宋体" panose="02010600030101010101" pitchFamily="2" charset="-122"/>
              </a:rPr>
              <a:t>【例】</a:t>
            </a:r>
            <a:endParaRPr lang="zh-CN" altLang="en-US" dirty="0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476375" y="1052513"/>
            <a:ext cx="508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sym typeface="宋体" panose="02010600030101010101" pitchFamily="2" charset="-122"/>
              </a:rPr>
              <a:t>计算不定积分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6804025" y="1052513"/>
          <a:ext cx="1695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8" r:id="rId3" imgW="944308" imgH="280740" progId="Equation.DSMT4">
                  <p:embed/>
                </p:oleObj>
              </mc:Choice>
              <mc:Fallback>
                <p:oleObj r:id="rId3" imgW="944308" imgH="280740" progId="Equation.DSMT4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1052513"/>
                        <a:ext cx="16954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276600" y="1052513"/>
            <a:ext cx="2733675" cy="504825"/>
            <a:chOff x="0" y="0"/>
            <a:chExt cx="4306" cy="794"/>
          </a:xfrm>
        </p:grpSpPr>
        <p:graphicFrame>
          <p:nvGraphicFramePr>
            <p:cNvPr id="6163" name="Object 6"/>
            <p:cNvGraphicFramePr>
              <a:graphicFrameLocks noChangeAspect="1"/>
            </p:cNvGraphicFramePr>
            <p:nvPr/>
          </p:nvGraphicFramePr>
          <p:xfrm>
            <a:off x="1134" y="0"/>
            <a:ext cx="3173" cy="7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59" r:id="rId5" imgW="1020874" imgH="280740" progId="Equation.DSMT4">
                    <p:embed/>
                  </p:oleObj>
                </mc:Choice>
                <mc:Fallback>
                  <p:oleObj r:id="rId5" imgW="1020874" imgH="280740" progId="Equation.DSMT4">
                    <p:embed/>
                    <p:pic>
                      <p:nvPicPr>
                        <p:cNvPr id="61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4" y="0"/>
                          <a:ext cx="3173" cy="7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4" name="Text Box 7"/>
            <p:cNvSpPr txBox="1">
              <a:spLocks noChangeArrowheads="1"/>
            </p:cNvSpPr>
            <p:nvPr/>
          </p:nvSpPr>
          <p:spPr bwMode="auto">
            <a:xfrm>
              <a:off x="0" y="0"/>
              <a:ext cx="1475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sym typeface="宋体" panose="02010600030101010101" pitchFamily="2" charset="-122"/>
                </a:rPr>
                <a:t>（I）</a:t>
              </a:r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5940425" y="1052513"/>
            <a:ext cx="86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sym typeface="宋体" panose="02010600030101010101" pitchFamily="2" charset="-122"/>
              </a:rPr>
              <a:t>（II）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323850" y="1917700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CC3300"/>
                </a:solidFill>
              </a:rPr>
              <a:t>解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971550" y="1917700"/>
          <a:ext cx="22336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0" r:id="rId7" imgW="1019935" imgH="280464" progId="Equation.DSMT4">
                  <p:embed/>
                </p:oleObj>
              </mc:Choice>
              <mc:Fallback>
                <p:oleObj r:id="rId7" imgW="1019935" imgH="280464" progId="Equation.DSMT4">
                  <p:embed/>
                  <p:pic>
                    <p:nvPicPr>
                      <p:cNvPr id="276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917700"/>
                        <a:ext cx="22336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1"/>
          <p:cNvGraphicFramePr>
            <a:graphicFrameLocks noChangeAspect="1"/>
          </p:cNvGraphicFramePr>
          <p:nvPr/>
        </p:nvGraphicFramePr>
        <p:xfrm>
          <a:off x="1162050" y="2708275"/>
          <a:ext cx="250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1" r:id="rId9" imgW="116132" imgH="180609" progId="Equation.DSMT4">
                  <p:embed/>
                </p:oleObj>
              </mc:Choice>
              <mc:Fallback>
                <p:oleObj r:id="rId9" imgW="116132" imgH="180609" progId="Equation.DSMT4">
                  <p:embed/>
                  <p:pic>
                    <p:nvPicPr>
                      <p:cNvPr id="276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2708275"/>
                        <a:ext cx="2508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0" name="Object 12"/>
          <p:cNvGraphicFramePr>
            <a:graphicFrameLocks noChangeAspect="1"/>
          </p:cNvGraphicFramePr>
          <p:nvPr/>
        </p:nvGraphicFramePr>
        <p:xfrm>
          <a:off x="5364163" y="1917700"/>
          <a:ext cx="33242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2" r:id="rId11" imgW="1613435" imgH="279470" progId="Equation.DSMT4">
                  <p:embed/>
                </p:oleObj>
              </mc:Choice>
              <mc:Fallback>
                <p:oleObj r:id="rId11" imgW="1613435" imgH="279470" progId="Equation.DSMT4">
                  <p:embed/>
                  <p:pic>
                    <p:nvPicPr>
                      <p:cNvPr id="276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917700"/>
                        <a:ext cx="33242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1" name="Object 13"/>
          <p:cNvGraphicFramePr>
            <a:graphicFrameLocks noChangeAspect="1"/>
          </p:cNvGraphicFramePr>
          <p:nvPr/>
        </p:nvGraphicFramePr>
        <p:xfrm>
          <a:off x="1116013" y="2709863"/>
          <a:ext cx="31178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3" r:id="rId13" imgW="1555203" imgH="395035" progId="Equation.DSMT4">
                  <p:embed/>
                </p:oleObj>
              </mc:Choice>
              <mc:Fallback>
                <p:oleObj r:id="rId13" imgW="1555203" imgH="395035" progId="Equation.DSMT4">
                  <p:embed/>
                  <p:pic>
                    <p:nvPicPr>
                      <p:cNvPr id="2766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09863"/>
                        <a:ext cx="311785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2" name="Object 14"/>
          <p:cNvGraphicFramePr>
            <a:graphicFrameLocks noChangeAspect="1"/>
          </p:cNvGraphicFramePr>
          <p:nvPr/>
        </p:nvGraphicFramePr>
        <p:xfrm>
          <a:off x="4284663" y="2781300"/>
          <a:ext cx="39608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4" r:id="rId15" imgW="1969255" imgH="393635" progId="Equation.DSMT4">
                  <p:embed/>
                </p:oleObj>
              </mc:Choice>
              <mc:Fallback>
                <p:oleObj r:id="rId15" imgW="1969255" imgH="393635" progId="Equation.DSMT4">
                  <p:embed/>
                  <p:pic>
                    <p:nvPicPr>
                      <p:cNvPr id="276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781300"/>
                        <a:ext cx="3960812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3" name="Object 15"/>
          <p:cNvGraphicFramePr>
            <a:graphicFrameLocks noChangeAspect="1"/>
          </p:cNvGraphicFramePr>
          <p:nvPr/>
        </p:nvGraphicFramePr>
        <p:xfrm>
          <a:off x="3203575" y="1917700"/>
          <a:ext cx="2205038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5" r:id="rId17" imgW="1006924" imgH="280464" progId="Equation.DSMT4">
                  <p:embed/>
                </p:oleObj>
              </mc:Choice>
              <mc:Fallback>
                <p:oleObj r:id="rId17" imgW="1006924" imgH="280464" progId="Equation.DSMT4">
                  <p:embed/>
                  <p:pic>
                    <p:nvPicPr>
                      <p:cNvPr id="2766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917700"/>
                        <a:ext cx="2205038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4" name="Object 16"/>
          <p:cNvGraphicFramePr>
            <a:graphicFrameLocks noChangeAspect="1"/>
          </p:cNvGraphicFramePr>
          <p:nvPr/>
        </p:nvGraphicFramePr>
        <p:xfrm>
          <a:off x="1044575" y="4581525"/>
          <a:ext cx="21780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6" r:id="rId19" imgW="943314" imgH="280464" progId="Equation.DSMT4">
                  <p:embed/>
                </p:oleObj>
              </mc:Choice>
              <mc:Fallback>
                <p:oleObj r:id="rId19" imgW="943314" imgH="280464" progId="Equation.DSMT4">
                  <p:embed/>
                  <p:pic>
                    <p:nvPicPr>
                      <p:cNvPr id="2766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4581525"/>
                        <a:ext cx="21780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5" name="Object 17"/>
          <p:cNvGraphicFramePr>
            <a:graphicFrameLocks noChangeAspect="1"/>
          </p:cNvGraphicFramePr>
          <p:nvPr/>
        </p:nvGraphicFramePr>
        <p:xfrm>
          <a:off x="1260475" y="5445125"/>
          <a:ext cx="25939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7" r:id="rId21" imgW="1275536" imgH="395416" progId="Equation.DSMT4">
                  <p:embed/>
                </p:oleObj>
              </mc:Choice>
              <mc:Fallback>
                <p:oleObj r:id="rId21" imgW="1275536" imgH="395416" progId="Equation.DSMT4">
                  <p:embed/>
                  <p:pic>
                    <p:nvPicPr>
                      <p:cNvPr id="2766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5445125"/>
                        <a:ext cx="259397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6" name="Object 18"/>
          <p:cNvGraphicFramePr>
            <a:graphicFrameLocks noChangeAspect="1"/>
          </p:cNvGraphicFramePr>
          <p:nvPr/>
        </p:nvGraphicFramePr>
        <p:xfrm>
          <a:off x="3854450" y="5445125"/>
          <a:ext cx="25781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8" r:id="rId23" imgW="1288292" imgH="395416" progId="Equation.DSMT4">
                  <p:embed/>
                </p:oleObj>
              </mc:Choice>
              <mc:Fallback>
                <p:oleObj r:id="rId23" imgW="1288292" imgH="395416" progId="Equation.DSMT4">
                  <p:embed/>
                  <p:pic>
                    <p:nvPicPr>
                      <p:cNvPr id="2766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450" y="5445125"/>
                        <a:ext cx="25781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7" name="Object 19"/>
          <p:cNvGraphicFramePr>
            <a:graphicFrameLocks noChangeAspect="1"/>
          </p:cNvGraphicFramePr>
          <p:nvPr/>
        </p:nvGraphicFramePr>
        <p:xfrm>
          <a:off x="3419475" y="4510088"/>
          <a:ext cx="158273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9" r:id="rId25" imgW="790432" imgH="395035" progId="Equation.DSMT4">
                  <p:embed/>
                </p:oleObj>
              </mc:Choice>
              <mc:Fallback>
                <p:oleObj r:id="rId25" imgW="790432" imgH="395035" progId="Equation.DSMT4">
                  <p:embed/>
                  <p:pic>
                    <p:nvPicPr>
                      <p:cNvPr id="2766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510088"/>
                        <a:ext cx="1582738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8" name="Object 20"/>
          <p:cNvGraphicFramePr>
            <a:graphicFrameLocks noChangeAspect="1"/>
          </p:cNvGraphicFramePr>
          <p:nvPr/>
        </p:nvGraphicFramePr>
        <p:xfrm>
          <a:off x="1044575" y="3573463"/>
          <a:ext cx="43148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0" r:id="rId27" imgW="1816100" imgH="393700" progId="Equation.DSMT4">
                  <p:embed/>
                </p:oleObj>
              </mc:Choice>
              <mc:Fallback>
                <p:oleObj r:id="rId27" imgW="1816100" imgH="393700" progId="Equation.DSMT4">
                  <p:embed/>
                  <p:pic>
                    <p:nvPicPr>
                      <p:cNvPr id="2766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573463"/>
                        <a:ext cx="4314825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15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180975" y="1052513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CC3300"/>
                </a:solidFill>
                <a:sym typeface="宋体" panose="02010600030101010101" pitchFamily="2" charset="-122"/>
              </a:rPr>
              <a:t>【例】</a:t>
            </a:r>
            <a:endParaRPr lang="zh-CN" altLang="en-US" dirty="0"/>
          </a:p>
        </p:txBody>
      </p:sp>
      <p:grpSp>
        <p:nvGrpSpPr>
          <p:cNvPr id="7171" name="Group 4"/>
          <p:cNvGrpSpPr>
            <a:grpSpLocks/>
          </p:cNvGrpSpPr>
          <p:nvPr/>
        </p:nvGrpSpPr>
        <p:grpSpPr bwMode="auto">
          <a:xfrm>
            <a:off x="1692275" y="1052513"/>
            <a:ext cx="2303463" cy="457200"/>
            <a:chOff x="0" y="0"/>
            <a:chExt cx="2155" cy="720"/>
          </a:xfrm>
        </p:grpSpPr>
        <p:sp>
          <p:nvSpPr>
            <p:cNvPr id="7184" name="Text Box 5"/>
            <p:cNvSpPr txBox="1">
              <a:spLocks noChangeArrowheads="1"/>
            </p:cNvSpPr>
            <p:nvPr/>
          </p:nvSpPr>
          <p:spPr bwMode="auto">
            <a:xfrm>
              <a:off x="0" y="0"/>
              <a:ext cx="1132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宋体" panose="02010600030101010101" pitchFamily="2" charset="-122"/>
                  <a:sym typeface="宋体" panose="02010600030101010101" pitchFamily="2" charset="-122"/>
                </a:rPr>
                <a:t>求</a:t>
              </a:r>
            </a:p>
          </p:txBody>
        </p:sp>
        <p:graphicFrame>
          <p:nvGraphicFramePr>
            <p:cNvPr id="7185" name="Object 6"/>
            <p:cNvGraphicFramePr>
              <a:graphicFrameLocks noChangeAspect="1"/>
            </p:cNvGraphicFramePr>
            <p:nvPr/>
          </p:nvGraphicFramePr>
          <p:xfrm>
            <a:off x="795" y="0"/>
            <a:ext cx="1360" cy="7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10" name="Equation" r:id="rId3" imgW="1478943" imgH="509968" progId="Equation.DSMT4">
                    <p:embed/>
                  </p:oleObj>
                </mc:Choice>
                <mc:Fallback>
                  <p:oleObj name="Equation" r:id="rId3" imgW="1478943" imgH="509968" progId="Equation.DSMT4">
                    <p:embed/>
                    <p:pic>
                      <p:nvPicPr>
                        <p:cNvPr id="718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" y="0"/>
                          <a:ext cx="1360" cy="7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323850" y="1628775"/>
            <a:ext cx="64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CC3300"/>
                </a:solidFill>
              </a:rPr>
              <a:t>解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  <p:graphicFrame>
        <p:nvGraphicFramePr>
          <p:cNvPr id="28680" name="Object 8"/>
          <p:cNvGraphicFramePr>
            <a:graphicFrameLocks noChangeAspect="1"/>
          </p:cNvGraphicFramePr>
          <p:nvPr/>
        </p:nvGraphicFramePr>
        <p:xfrm>
          <a:off x="973138" y="1701800"/>
          <a:ext cx="13271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1" r:id="rId5" imgW="739764" imgH="280575" progId="Equation.DSMT4">
                  <p:embed/>
                </p:oleObj>
              </mc:Choice>
              <mc:Fallback>
                <p:oleObj r:id="rId5" imgW="739764" imgH="280575" progId="Equation.DSMT4">
                  <p:embed/>
                  <p:pic>
                    <p:nvPicPr>
                      <p:cNvPr id="286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1701800"/>
                        <a:ext cx="13271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9"/>
          <p:cNvGraphicFramePr>
            <a:graphicFrameLocks noChangeAspect="1"/>
          </p:cNvGraphicFramePr>
          <p:nvPr/>
        </p:nvGraphicFramePr>
        <p:xfrm>
          <a:off x="2197100" y="1701800"/>
          <a:ext cx="13731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2" r:id="rId7" imgW="765073" imgH="280575" progId="Equation.DSMT4">
                  <p:embed/>
                </p:oleObj>
              </mc:Choice>
              <mc:Fallback>
                <p:oleObj r:id="rId7" imgW="765073" imgH="280575" progId="Equation.DSMT4">
                  <p:embed/>
                  <p:pic>
                    <p:nvPicPr>
                      <p:cNvPr id="286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100" y="1701800"/>
                        <a:ext cx="13731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10"/>
          <p:cNvGraphicFramePr>
            <a:graphicFrameLocks noChangeAspect="1"/>
          </p:cNvGraphicFramePr>
          <p:nvPr/>
        </p:nvGraphicFramePr>
        <p:xfrm>
          <a:off x="3563938" y="1701800"/>
          <a:ext cx="24749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3" r:id="rId9" imgW="1377021" imgH="280464" progId="Equation.DSMT4">
                  <p:embed/>
                </p:oleObj>
              </mc:Choice>
              <mc:Fallback>
                <p:oleObj r:id="rId9" imgW="1377021" imgH="280464" progId="Equation.DSMT4">
                  <p:embed/>
                  <p:pic>
                    <p:nvPicPr>
                      <p:cNvPr id="2868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01800"/>
                        <a:ext cx="247491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3" name="Object 11"/>
          <p:cNvGraphicFramePr>
            <a:graphicFrameLocks noChangeAspect="1"/>
          </p:cNvGraphicFramePr>
          <p:nvPr/>
        </p:nvGraphicFramePr>
        <p:xfrm>
          <a:off x="3492500" y="2420938"/>
          <a:ext cx="2846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4" r:id="rId11" imgW="1338711" imgH="280464" progId="Equation.DSMT4">
                  <p:embed/>
                </p:oleObj>
              </mc:Choice>
              <mc:Fallback>
                <p:oleObj r:id="rId11" imgW="1338711" imgH="280464" progId="Equation.DSMT4">
                  <p:embed/>
                  <p:pic>
                    <p:nvPicPr>
                      <p:cNvPr id="2868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420938"/>
                        <a:ext cx="2846388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12"/>
          <p:cNvGraphicFramePr>
            <a:graphicFrameLocks noChangeAspect="1"/>
          </p:cNvGraphicFramePr>
          <p:nvPr/>
        </p:nvGraphicFramePr>
        <p:xfrm>
          <a:off x="468313" y="2420938"/>
          <a:ext cx="30083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5" r:id="rId13" imgW="1414971" imgH="280464" progId="Equation.DSMT4">
                  <p:embed/>
                </p:oleObj>
              </mc:Choice>
              <mc:Fallback>
                <p:oleObj r:id="rId13" imgW="1414971" imgH="280464" progId="Equation.DSMT4">
                  <p:embed/>
                  <p:pic>
                    <p:nvPicPr>
                      <p:cNvPr id="286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420938"/>
                        <a:ext cx="3008312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13"/>
          <p:cNvGraphicFramePr>
            <a:graphicFrameLocks noChangeAspect="1"/>
          </p:cNvGraphicFramePr>
          <p:nvPr/>
        </p:nvGraphicFramePr>
        <p:xfrm>
          <a:off x="396875" y="3068638"/>
          <a:ext cx="44465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6" r:id="rId15" imgW="1918115" imgH="279470" progId="Equation.DSMT4">
                  <p:embed/>
                </p:oleObj>
              </mc:Choice>
              <mc:Fallback>
                <p:oleObj r:id="rId15" imgW="1918115" imgH="279470" progId="Equation.DSMT4">
                  <p:embed/>
                  <p:pic>
                    <p:nvPicPr>
                      <p:cNvPr id="2868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3068638"/>
                        <a:ext cx="4446588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6" name="Object 14"/>
          <p:cNvGraphicFramePr>
            <a:graphicFrameLocks noChangeAspect="1"/>
          </p:cNvGraphicFramePr>
          <p:nvPr/>
        </p:nvGraphicFramePr>
        <p:xfrm>
          <a:off x="468313" y="3860800"/>
          <a:ext cx="46228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7" r:id="rId17" imgW="1994465" imgH="279470" progId="Equation.DSMT4">
                  <p:embed/>
                </p:oleObj>
              </mc:Choice>
              <mc:Fallback>
                <p:oleObj r:id="rId17" imgW="1994465" imgH="279470" progId="Equation.DSMT4">
                  <p:embed/>
                  <p:pic>
                    <p:nvPicPr>
                      <p:cNvPr id="286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860800"/>
                        <a:ext cx="46228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468313" y="4868863"/>
            <a:ext cx="1798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latin typeface="宋体" panose="02010600030101010101" pitchFamily="2" charset="-122"/>
                <a:sym typeface="宋体" panose="02010600030101010101" pitchFamily="2" charset="-122"/>
              </a:rPr>
              <a:t>所以</a:t>
            </a:r>
          </a:p>
        </p:txBody>
      </p:sp>
      <p:graphicFrame>
        <p:nvGraphicFramePr>
          <p:cNvPr id="28688" name="Object 16"/>
          <p:cNvGraphicFramePr>
            <a:graphicFrameLocks noChangeAspect="1"/>
          </p:cNvGraphicFramePr>
          <p:nvPr/>
        </p:nvGraphicFramePr>
        <p:xfrm>
          <a:off x="1187450" y="4797425"/>
          <a:ext cx="40798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8" r:id="rId19" imgW="1982060" imgH="279521" progId="Equation.DSMT4">
                  <p:embed/>
                </p:oleObj>
              </mc:Choice>
              <mc:Fallback>
                <p:oleObj r:id="rId19" imgW="1982060" imgH="279521" progId="Equation.DSMT4">
                  <p:embed/>
                  <p:pic>
                    <p:nvPicPr>
                      <p:cNvPr id="2868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797425"/>
                        <a:ext cx="40798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9" name="Object 17"/>
          <p:cNvGraphicFramePr>
            <a:graphicFrameLocks noChangeAspect="1"/>
          </p:cNvGraphicFramePr>
          <p:nvPr/>
        </p:nvGraphicFramePr>
        <p:xfrm>
          <a:off x="1189038" y="5518150"/>
          <a:ext cx="410051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9" r:id="rId21" imgW="2172643" imgH="419282" progId="Equation.DSMT4">
                  <p:embed/>
                </p:oleObj>
              </mc:Choice>
              <mc:Fallback>
                <p:oleObj r:id="rId21" imgW="2172643" imgH="419282" progId="Equation.DSMT4">
                  <p:embed/>
                  <p:pic>
                    <p:nvPicPr>
                      <p:cNvPr id="2868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5518150"/>
                        <a:ext cx="4100512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0" name="Text Box 18"/>
          <p:cNvSpPr txBox="1">
            <a:spLocks noChangeArrowheads="1"/>
          </p:cNvSpPr>
          <p:nvPr/>
        </p:nvSpPr>
        <p:spPr bwMode="auto">
          <a:xfrm>
            <a:off x="539750" y="5661025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sym typeface="宋体" panose="02010600030101010101" pitchFamily="2" charset="-122"/>
              </a:rPr>
              <a:t>故</a:t>
            </a:r>
          </a:p>
        </p:txBody>
      </p:sp>
    </p:spTree>
    <p:extLst>
      <p:ext uri="{BB962C8B-B14F-4D97-AF65-F5344CB8AC3E}">
        <p14:creationId xmlns:p14="http://schemas.microsoft.com/office/powerpoint/2010/main" val="1132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/>
      <p:bldP spid="28687" grpId="0"/>
      <p:bldP spid="28690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65" y="737606"/>
            <a:ext cx="8999537" cy="41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3" y="1580015"/>
            <a:ext cx="8280000" cy="2270074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11857" y="4301312"/>
            <a:ext cx="8294876" cy="172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zh-CN" altLang="en-US" u="sng" dirty="0" smtClean="0">
                <a:solidFill>
                  <a:srgbClr val="0070C0"/>
                </a:solidFill>
              </a:rPr>
              <a:t>这类题期末考试大概率会考</a:t>
            </a:r>
            <a:endParaRPr lang="en-US" altLang="zh-CN" u="sng" dirty="0" smtClean="0">
              <a:solidFill>
                <a:srgbClr val="0070C0"/>
              </a:solidFill>
            </a:endParaRPr>
          </a:p>
          <a:p>
            <a:pPr>
              <a:spcBef>
                <a:spcPts val="1800"/>
              </a:spcBef>
            </a:pPr>
            <a:r>
              <a:rPr lang="zh-CN" altLang="en-US" dirty="0" smtClean="0">
                <a:solidFill>
                  <a:srgbClr val="0070C0"/>
                </a:solidFill>
              </a:rPr>
              <a:t>因此常规</a:t>
            </a:r>
            <a:r>
              <a:rPr lang="en-US" altLang="zh-CN" dirty="0" smtClean="0">
                <a:solidFill>
                  <a:srgbClr val="0070C0"/>
                </a:solidFill>
              </a:rPr>
              <a:t>x-y</a:t>
            </a:r>
            <a:r>
              <a:rPr lang="zh-CN" altLang="en-US" dirty="0">
                <a:solidFill>
                  <a:srgbClr val="0070C0"/>
                </a:solidFill>
              </a:rPr>
              <a:t>曲线</a:t>
            </a:r>
            <a:r>
              <a:rPr lang="zh-CN" altLang="en-US" dirty="0" smtClean="0">
                <a:solidFill>
                  <a:srgbClr val="0070C0"/>
                </a:solidFill>
              </a:rPr>
              <a:t>、参数方程、极坐标三种情况下的弧长公式都应牢记</a:t>
            </a:r>
            <a:r>
              <a:rPr lang="zh-CN" altLang="en-US" dirty="0" smtClean="0">
                <a:solidFill>
                  <a:srgbClr val="FF0000"/>
                </a:solidFill>
              </a:rPr>
              <a:t>（详见课本</a:t>
            </a:r>
            <a:r>
              <a:rPr lang="en-US" altLang="zh-CN" dirty="0" smtClean="0">
                <a:solidFill>
                  <a:srgbClr val="FF0000"/>
                </a:solidFill>
              </a:rPr>
              <a:t>195-196</a:t>
            </a:r>
            <a:r>
              <a:rPr lang="zh-CN" altLang="en-US" dirty="0" smtClean="0">
                <a:solidFill>
                  <a:srgbClr val="FF0000"/>
                </a:solidFill>
              </a:rPr>
              <a:t>页）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6067154" y="1096963"/>
          <a:ext cx="30051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8" name="Equation" r:id="rId5" imgW="1231560" imgH="253800" progId="Equation.DSMT4">
                  <p:embed/>
                </p:oleObj>
              </mc:Choice>
              <mc:Fallback>
                <p:oleObj name="Equation" r:id="rId5" imgW="1231560" imgH="2538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7154" y="1096963"/>
                        <a:ext cx="3005138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114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2" y="71080"/>
            <a:ext cx="3257550" cy="923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6" y="1102740"/>
            <a:ext cx="7010961" cy="2579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582111" y="3894095"/>
            <a:ext cx="6354262" cy="225851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76466" y="6164544"/>
            <a:ext cx="6583763" cy="60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两种方法均要注意：该有的负号不能丢。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9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3" y="70749"/>
            <a:ext cx="4981575" cy="838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2" y="2856654"/>
            <a:ext cx="7560000" cy="368182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9631" y="895886"/>
            <a:ext cx="8445110" cy="188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0070C0"/>
                </a:solidFill>
              </a:rPr>
              <a:t>通过平方差公式进行</a:t>
            </a:r>
            <a:r>
              <a:rPr lang="zh-CN" altLang="en-US" sz="2800" dirty="0" smtClean="0">
                <a:solidFill>
                  <a:srgbClr val="FF0000"/>
                </a:solidFill>
              </a:rPr>
              <a:t>分子有理化</a:t>
            </a:r>
            <a:r>
              <a:rPr lang="zh-CN" altLang="en-US" sz="2800" dirty="0" smtClean="0">
                <a:solidFill>
                  <a:srgbClr val="0070C0"/>
                </a:solidFill>
              </a:rPr>
              <a:t>，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0070C0"/>
                </a:solidFill>
              </a:rPr>
              <a:t>将根号项挪至分母且变为</a:t>
            </a:r>
            <a:r>
              <a:rPr lang="zh-CN" altLang="en-US" sz="2800" dirty="0" smtClean="0">
                <a:solidFill>
                  <a:srgbClr val="FF0000"/>
                </a:solidFill>
              </a:rPr>
              <a:t>相加</a:t>
            </a:r>
            <a:r>
              <a:rPr lang="zh-CN" altLang="en-US" sz="2800" dirty="0" smtClean="0">
                <a:solidFill>
                  <a:srgbClr val="0070C0"/>
                </a:solidFill>
              </a:rPr>
              <a:t>的形式，再化简。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相减时不能进行无穷小量等价替换，相乘相除才可以。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6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3" y="175584"/>
            <a:ext cx="4191000" cy="895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9" y="2432869"/>
            <a:ext cx="7920000" cy="378202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756374" y="1190929"/>
            <a:ext cx="7904299" cy="109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使用取对数求导法，注意题干要求的是微分还是导数。</a:t>
            </a:r>
            <a:endParaRPr lang="en-US" altLang="zh-CN" sz="26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导数不带</a:t>
            </a:r>
            <a:r>
              <a:rPr lang="en-US" altLang="zh-CN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，微分需要带</a:t>
            </a:r>
            <a:r>
              <a:rPr lang="en-US" altLang="zh-CN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0" y="85523"/>
            <a:ext cx="6336000" cy="653721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" y="753471"/>
            <a:ext cx="8280000" cy="2989551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18011" y="3782211"/>
            <a:ext cx="8518171" cy="4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注：要使积分区间一致、以便合并，需要做“倒代换”，步骤如下：</a:t>
            </a:r>
            <a:endParaRPr lang="en-US" altLang="zh-CN" sz="22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65" y="4167008"/>
            <a:ext cx="5760000" cy="25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4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9" y="175584"/>
            <a:ext cx="2447925" cy="752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1" y="2625105"/>
            <a:ext cx="7380000" cy="2919044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52698" y="1239542"/>
            <a:ext cx="8531232" cy="109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通过因式分解，进而拆分为简单分式之和，进行求解。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注意该有的负号（本题无、但其它题可能有）和绝对值不能丢。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8" y="168455"/>
            <a:ext cx="2628900" cy="590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7" y="2357444"/>
            <a:ext cx="6480000" cy="20336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053302" y="4866787"/>
            <a:ext cx="7200000" cy="164981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56374" y="1021110"/>
            <a:ext cx="7904299" cy="109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使用分部积分法求解</a:t>
            </a:r>
            <a:endParaRPr lang="en-US" altLang="zh-CN" sz="26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注意某些点的极限值是怎么得来的（洛必达法则）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55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2" y="123754"/>
            <a:ext cx="4476750" cy="8381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9" y="1886935"/>
            <a:ext cx="7200000" cy="3005714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985468" y="1248176"/>
            <a:ext cx="2482031" cy="4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奇函数</a:t>
            </a: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偶函数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174964" y="728300"/>
            <a:ext cx="828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307078" y="728300"/>
            <a:ext cx="828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下箭头 12"/>
          <p:cNvSpPr/>
          <p:nvPr/>
        </p:nvSpPr>
        <p:spPr>
          <a:xfrm>
            <a:off x="2445272" y="791833"/>
            <a:ext cx="287384" cy="42123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3577386" y="800725"/>
            <a:ext cx="287384" cy="421231"/>
          </a:xfrm>
          <a:prstGeom prst="down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427579" y="5219320"/>
            <a:ext cx="8533817" cy="1414488"/>
          </a:xfrm>
          <a:prstGeom prst="rect">
            <a:avLst/>
          </a:prstGeom>
        </p:spPr>
      </p:pic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6004474" y="3201860"/>
            <a:ext cx="2827729" cy="4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二</a:t>
            </a: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倍角公式化简）</a:t>
            </a:r>
          </a:p>
        </p:txBody>
      </p:sp>
    </p:spTree>
    <p:extLst>
      <p:ext uri="{BB962C8B-B14F-4D97-AF65-F5344CB8AC3E}">
        <p14:creationId xmlns:p14="http://schemas.microsoft.com/office/powerpoint/2010/main" val="145280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2" y="424534"/>
            <a:ext cx="7645582" cy="856236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9" y="2508686"/>
            <a:ext cx="7920000" cy="420817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38808" y="1386037"/>
            <a:ext cx="7904299" cy="108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切点的横纵坐标一定不能算错，避免丢冤枉分。</a:t>
            </a:r>
            <a:endParaRPr lang="en-US" altLang="zh-CN" sz="26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看清题</a:t>
            </a: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干要求的是切线还是法线（有些题只求一种）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7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1" y="608169"/>
            <a:ext cx="8130268" cy="5251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8" y="2970209"/>
            <a:ext cx="5757752" cy="30694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76" y="1213178"/>
            <a:ext cx="2700000" cy="3657509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08179" y="1425384"/>
            <a:ext cx="7904299" cy="109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由于图形面积非负，因此需要取绝对值。</a:t>
            </a:r>
            <a:endParaRPr lang="en-US" altLang="zh-CN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如果时间充裕，可以结合图像来分析。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260558" y="6068686"/>
            <a:ext cx="4748355" cy="4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红色阴影部分</a:t>
            </a: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黑色阴影部分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822263" y="5365623"/>
            <a:ext cx="1224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221474" y="5365623"/>
            <a:ext cx="1224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下箭头 10"/>
          <p:cNvSpPr/>
          <p:nvPr/>
        </p:nvSpPr>
        <p:spPr>
          <a:xfrm>
            <a:off x="2288516" y="5429155"/>
            <a:ext cx="287384" cy="5760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4661601" y="5438047"/>
            <a:ext cx="287384" cy="576000"/>
          </a:xfrm>
          <a:prstGeom prst="down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2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 animBg="1"/>
      <p:bldP spid="1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" y="490602"/>
            <a:ext cx="9000000" cy="941860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536991" y="1911961"/>
            <a:ext cx="7891013" cy="4195365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35132" y="1276461"/>
            <a:ext cx="499001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方法一</a:t>
            </a: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：（运用定积分的保序性）</a:t>
            </a:r>
            <a:endParaRPr lang="zh-CN" altLang="en-US" sz="24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30627" y="5801663"/>
            <a:ext cx="8895805" cy="88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为积分变量，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因此对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作积分时，含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的项可以看做常数，能移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进、移出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积分号。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3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" y="490602"/>
            <a:ext cx="9000000" cy="941860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2020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2" y="1693721"/>
            <a:ext cx="8640000" cy="5112343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235132" y="1276461"/>
            <a:ext cx="499001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方法二</a:t>
            </a: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：（连续求导分析、笨办法）</a:t>
            </a:r>
            <a:endParaRPr lang="zh-CN" altLang="en-US" sz="24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2" y="684609"/>
            <a:ext cx="8820000" cy="73309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8251235" y="326390"/>
            <a:ext cx="3746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B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35" y="1715062"/>
            <a:ext cx="7056000" cy="4903058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28084" y="1623621"/>
            <a:ext cx="1705610" cy="101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方</a:t>
            </a:r>
            <a:r>
              <a:rPr lang="zh-CN" altLang="en-US" sz="2800" dirty="0" smtClean="0">
                <a:solidFill>
                  <a:srgbClr val="FF0000"/>
                </a:solidFill>
              </a:rPr>
              <a:t>法一：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algn="r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（泰勒展开）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3580" y="3382753"/>
            <a:ext cx="1818821" cy="101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0070C0"/>
                </a:solidFill>
              </a:rPr>
              <a:t>方法二：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pPr algn="r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70C0"/>
                </a:solidFill>
              </a:rPr>
              <a:t>（洛必达法则）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8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" y="353721"/>
            <a:ext cx="8784000" cy="1416025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573350" y="353721"/>
            <a:ext cx="3746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B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4" y="3385133"/>
            <a:ext cx="7560000" cy="3074942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58572" y="2112166"/>
            <a:ext cx="7222833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这类题求出该点的左右极限、进行判断即可。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注意：指数函数趋近于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∞的极限不一样。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3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18" y="2634096"/>
            <a:ext cx="6480000" cy="10759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" y="658875"/>
            <a:ext cx="7200000" cy="1847974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44484" y="438137"/>
            <a:ext cx="374650" cy="73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D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39634" y="3592287"/>
            <a:ext cx="5329646" cy="313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容易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看出，</a:t>
            </a:r>
            <a:r>
              <a:rPr lang="en-US" altLang="zh-CN" sz="22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2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的极小值点（也是最小值点），但在</a:t>
            </a:r>
            <a:r>
              <a:rPr lang="en-US" altLang="zh-CN" sz="22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任意小的领域内，无论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左侧右侧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、函数都会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剧烈震荡以至于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找不到任何一个单调区间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（如图所知）。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故而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得出结论：</a:t>
            </a:r>
            <a:r>
              <a:rPr lang="zh-CN" alt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的极值点未必是函数单调性改变的分界点</a:t>
            </a:r>
            <a:r>
              <a: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，因为完全可能函数在这点附近不具有单调性（也不可导）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。只有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选项正确。</a:t>
            </a:r>
            <a:endParaRPr lang="zh-CN" alt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6" y="4203555"/>
            <a:ext cx="3145711" cy="227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06584"/>
            <a:ext cx="7992000" cy="864230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771"/>
            <a:ext cx="9144000" cy="493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4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" y="110272"/>
            <a:ext cx="7020000" cy="1289839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416594" y="71080"/>
            <a:ext cx="374650" cy="63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C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7" y="1695352"/>
            <a:ext cx="8280000" cy="18152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50" y="3779698"/>
            <a:ext cx="7200000" cy="1865436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986950" y="5848935"/>
            <a:ext cx="7328263" cy="83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如果记不清公式、且时间充裕，可以采取将</a:t>
            </a:r>
            <a:r>
              <a:rPr lang="en-US" altLang="zh-CN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个选项逐一带入计算验证的“笨办法”。</a:t>
            </a:r>
          </a:p>
        </p:txBody>
      </p:sp>
    </p:spTree>
    <p:extLst>
      <p:ext uri="{BB962C8B-B14F-4D97-AF65-F5344CB8AC3E}">
        <p14:creationId xmlns:p14="http://schemas.microsoft.com/office/powerpoint/2010/main" val="2653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" y="327662"/>
            <a:ext cx="9000000" cy="1039278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70675" y="201710"/>
            <a:ext cx="374650" cy="53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0" dirty="0">
                <a:solidFill>
                  <a:srgbClr val="FF0000"/>
                </a:solidFill>
              </a:rPr>
              <a:t>A</a:t>
            </a:r>
            <a:endParaRPr lang="zh-CN" altLang="en-US" sz="2800" b="0" dirty="0">
              <a:solidFill>
                <a:srgbClr val="FF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92252" y="5287786"/>
            <a:ext cx="8159862" cy="141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A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两个选项可以根据积分类型直接判断，未必要求出积分值（此处写出积分过程、是为方便大家复习知识点）；</a:t>
            </a:r>
            <a:endParaRPr lang="en-US" altLang="zh-CN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如果有些选项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不会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算或时间仓促，可以考虑“正选法”。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5" y="1627568"/>
            <a:ext cx="7920000" cy="35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7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" y="589321"/>
            <a:ext cx="6840000" cy="749486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159863" y="424534"/>
          <a:ext cx="203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9" name="Equation" r:id="rId4" imgW="203040" imgH="609480" progId="Equation.DSMT4">
                  <p:embed/>
                </p:oleObj>
              </mc:Choice>
              <mc:Fallback>
                <p:oleObj name="Equation" r:id="rId4" imgW="203040" imgH="609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9863" y="424534"/>
                        <a:ext cx="203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080" y="1578501"/>
            <a:ext cx="8582294" cy="235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这类题，要么运用“夹逼定理”，要么运用“定积分”。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单项最大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倍的极限 ＝ 单项最小值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极限 → 夹逼定理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单项最大值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倍的极限 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≠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单项最小值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极限 → 定积分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本题单项最大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倍极限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≠ 单项最小值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极限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(1/4)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 定积分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2" y="4065830"/>
            <a:ext cx="5940000" cy="23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" y="463723"/>
            <a:ext cx="7200000" cy="744270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28206" y="6013680"/>
            <a:ext cx="8307976" cy="65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600" dirty="0" smtClean="0">
                <a:solidFill>
                  <a:srgbClr val="FF0000"/>
                </a:solidFill>
              </a:rPr>
              <a:t>注意：一段函数曲线可能存在两条不平行的斜渐近线。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5930266" y="608739"/>
          <a:ext cx="1104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3" name="Equation" r:id="rId4" imgW="1104840" imgH="342720" progId="Equation.DSMT4">
                  <p:embed/>
                </p:oleObj>
              </mc:Choice>
              <mc:Fallback>
                <p:oleObj name="Equation" r:id="rId4" imgW="1104840" imgH="3427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0266" y="608739"/>
                        <a:ext cx="11049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655" y="1337408"/>
            <a:ext cx="4899660" cy="975360"/>
          </a:xfrm>
          <a:prstGeom prst="rect">
            <a:avLst/>
          </a:prstGeom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5967315" y="1578866"/>
            <a:ext cx="12695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≠ </a:t>
            </a:r>
            <a:r>
              <a:rPr lang="en-US" altLang="zh-CN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0 )</a:t>
            </a:r>
            <a:endParaRPr lang="zh-CN" altLang="en-US" sz="2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9" y="2483792"/>
            <a:ext cx="8280000" cy="34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3" y="541100"/>
            <a:ext cx="6480000" cy="453759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37492" y="1254821"/>
            <a:ext cx="7970337" cy="63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先求出该点的一阶、二阶导数，然后套公式即可。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5832021" y="608503"/>
          <a:ext cx="1270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7" name="Equation" r:id="rId4" imgW="126720" imgH="266400" progId="Equation.DSMT4">
                  <p:embed/>
                </p:oleObj>
              </mc:Choice>
              <mc:Fallback>
                <p:oleObj name="Equation" r:id="rId4" imgW="126720" imgH="2664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32021" y="608503"/>
                        <a:ext cx="1270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2096866"/>
            <a:ext cx="7920000" cy="38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0" y="563585"/>
            <a:ext cx="7020000" cy="607655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5918838" y="209594"/>
          <a:ext cx="685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1" name="Equation" r:id="rId4" imgW="685800" imgH="723600" progId="Equation.DSMT4">
                  <p:embed/>
                </p:oleObj>
              </mc:Choice>
              <mc:Fallback>
                <p:oleObj name="Equation" r:id="rId4" imgW="685800" imgH="7236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18838" y="209594"/>
                        <a:ext cx="6858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6" y="1158177"/>
            <a:ext cx="8460000" cy="23194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31" y="3702283"/>
            <a:ext cx="5760000" cy="2783861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99086" y="4715690"/>
            <a:ext cx="2374245" cy="173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先求一阶导数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再</a:t>
            </a:r>
            <a:r>
              <a:rPr lang="zh-CN" altLang="en-US" sz="2800" dirty="0" smtClean="0">
                <a:solidFill>
                  <a:srgbClr val="FF0000"/>
                </a:solidFill>
              </a:rPr>
              <a:t>套弧长公式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最后</a:t>
            </a:r>
            <a:r>
              <a:rPr lang="zh-CN" altLang="en-US" sz="2800" dirty="0" smtClean="0">
                <a:solidFill>
                  <a:srgbClr val="FF0000"/>
                </a:solidFill>
              </a:rPr>
              <a:t>算定积分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39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7" y="366350"/>
            <a:ext cx="5040000" cy="538680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138405" y="0"/>
          <a:ext cx="469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6" name="Equation" r:id="rId4" imgW="469800" imgH="723600" progId="Equation.DSMT4">
                  <p:embed/>
                </p:oleObj>
              </mc:Choice>
              <mc:Fallback>
                <p:oleObj name="Equation" r:id="rId4" imgW="469800" imgH="7236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8405" y="0"/>
                        <a:ext cx="4699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31884" y="1261239"/>
            <a:ext cx="2103203" cy="4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2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奇函数</a:t>
            </a:r>
            <a:r>
              <a:rPr lang="zh-CN" altLang="en-US" sz="22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偶函数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143002" y="793615"/>
            <a:ext cx="828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31423" y="793615"/>
            <a:ext cx="828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下箭头 10"/>
          <p:cNvSpPr/>
          <p:nvPr/>
        </p:nvSpPr>
        <p:spPr>
          <a:xfrm>
            <a:off x="1413310" y="857148"/>
            <a:ext cx="287384" cy="42123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2401731" y="866040"/>
            <a:ext cx="287384" cy="421231"/>
          </a:xfrm>
          <a:prstGeom prst="down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587697" y="3936056"/>
            <a:ext cx="7920000" cy="2792509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60363" y="1683341"/>
          <a:ext cx="84963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7" name="Equation" r:id="rId7" imgW="8496000" imgH="2082600" progId="Equation.DSMT4">
                  <p:embed/>
                </p:oleObj>
              </mc:Choice>
              <mc:Fallback>
                <p:oleObj name="Equation" r:id="rId7" imgW="8496000" imgH="2082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363" y="1683341"/>
                        <a:ext cx="84963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下弧形箭头 16"/>
          <p:cNvSpPr/>
          <p:nvPr/>
        </p:nvSpPr>
        <p:spPr>
          <a:xfrm>
            <a:off x="4950824" y="4410238"/>
            <a:ext cx="2756261" cy="65815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7210616" y="3133939"/>
            <a:ext cx="1895385" cy="131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也可考虑画出被积函数图像，直接计算半径为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的半圆面积</a:t>
            </a:r>
            <a:endParaRPr lang="en-US" altLang="zh-CN" sz="20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（做小题）</a:t>
            </a:r>
          </a:p>
        </p:txBody>
      </p:sp>
    </p:spTree>
    <p:extLst>
      <p:ext uri="{BB962C8B-B14F-4D97-AF65-F5344CB8AC3E}">
        <p14:creationId xmlns:p14="http://schemas.microsoft.com/office/powerpoint/2010/main" val="192120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7" grpId="0" animBg="1"/>
      <p:bldP spid="18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030442" y="1335171"/>
            <a:ext cx="7776000" cy="5420614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89955" y="887988"/>
            <a:ext cx="3158877" cy="5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法一：凑重要极限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5" y="175584"/>
            <a:ext cx="3780000" cy="61698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89954" y="4763304"/>
            <a:ext cx="4656366" cy="5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法二：取对数、洛必达法则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7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97669" y="1464983"/>
            <a:ext cx="8230787" cy="52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注意是求法线、不是求切线，以及纵坐标别算错了。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" y="639989"/>
            <a:ext cx="9000000" cy="6815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1" y="2060831"/>
            <a:ext cx="7380000" cy="476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9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85029" y="1699844"/>
            <a:ext cx="6697663" cy="62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通过换元法，进行分部积分求解。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" y="633162"/>
            <a:ext cx="9000000" cy="926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07" y="2591968"/>
            <a:ext cx="7380000" cy="33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0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9" y="323949"/>
            <a:ext cx="8965229" cy="1011612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3" y="1715931"/>
            <a:ext cx="8028000" cy="46594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831" y="2139797"/>
            <a:ext cx="1680264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7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8" y="2833342"/>
            <a:ext cx="8280000" cy="33024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0" y="111023"/>
            <a:ext cx="6480000" cy="1130839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80816" y="1630664"/>
            <a:ext cx="8290478" cy="94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注意被积函数为分段函数，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故其定积分也需要拆分积分区间、分段进行求解。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32259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2" y="622573"/>
            <a:ext cx="9000000" cy="7416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14" y="1667471"/>
            <a:ext cx="7020000" cy="5157295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82362" y="4245623"/>
            <a:ext cx="3862621" cy="5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方程解法二：移项凑积分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82362" y="1338049"/>
            <a:ext cx="3862621" cy="5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方程解法一：套公式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1" y="5152774"/>
            <a:ext cx="1980000" cy="16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0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9" y="516728"/>
            <a:ext cx="7200000" cy="504280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6" y="1517940"/>
            <a:ext cx="8280000" cy="528258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1380" y="1001565"/>
            <a:ext cx="8564801" cy="5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充分运用分部积分法及变上限积分求导法则，并结合图像分析。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8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2" y="255472"/>
            <a:ext cx="6840000" cy="1059824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3" y="1460499"/>
            <a:ext cx="7920000" cy="5255868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302348" y="4219063"/>
            <a:ext cx="2763275" cy="94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零点定理证存在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单调</a:t>
            </a:r>
            <a:r>
              <a:rPr lang="zh-CN" altLang="en-US" sz="2800" dirty="0" smtClean="0">
                <a:solidFill>
                  <a:srgbClr val="FF0000"/>
                </a:solidFill>
              </a:rPr>
              <a:t>性质证唯一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6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98713"/>
            <a:ext cx="7560000" cy="1187895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" y="1264557"/>
            <a:ext cx="7343997" cy="558539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139543" y="869779"/>
            <a:ext cx="2965593" cy="84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寻找、构造辅助函数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再运用微分</a:t>
            </a:r>
            <a:r>
              <a:rPr lang="zh-CN" altLang="en-US" dirty="0">
                <a:solidFill>
                  <a:srgbClr val="FF0000"/>
                </a:solidFill>
              </a:rPr>
              <a:t>中值定理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98713"/>
            <a:ext cx="7560000" cy="1187895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2021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1" y="1556871"/>
            <a:ext cx="7920000" cy="3514601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959213" y="5314543"/>
            <a:ext cx="7532832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构造辅助函数，需要有依据；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既要知其</a:t>
            </a:r>
            <a:r>
              <a:rPr lang="zh-CN" altLang="en-US" sz="2800" dirty="0" smtClean="0">
                <a:solidFill>
                  <a:srgbClr val="FF0000"/>
                </a:solidFill>
              </a:rPr>
              <a:t>然，也要知其所以然，掌握解题方法。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43815"/>
            <a:ext cx="9144000" cy="2987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7000" b="1" dirty="0" smtClean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感谢信任支持</a:t>
            </a:r>
            <a:endParaRPr lang="en-US" altLang="zh-CN" sz="7000" b="1" dirty="0" smtClean="0">
              <a:solidFill>
                <a:schemeClr val="bg1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lvl="0" algn="ctr"/>
            <a:r>
              <a:rPr lang="zh-CN" altLang="en-US" sz="7000" b="1" dirty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敬请批评指正</a:t>
            </a:r>
            <a:endParaRPr lang="en-US" altLang="zh-CN" sz="7000" b="1" dirty="0">
              <a:solidFill>
                <a:schemeClr val="bg1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9" y="639943"/>
            <a:ext cx="8965229" cy="1753429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5" y="2458687"/>
            <a:ext cx="7537269" cy="43539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1619" y="6387736"/>
            <a:ext cx="8718078" cy="374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422911" y="2486837"/>
            <a:ext cx="3630838" cy="6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看图说话，看题列式。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9" y="665021"/>
            <a:ext cx="6727346" cy="45719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78038" y="605134"/>
            <a:ext cx="47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879362" y="3259166"/>
            <a:ext cx="4082940" cy="3284339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748781" y="1301654"/>
            <a:ext cx="8081710" cy="18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拐点的特征：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阶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导数两侧异号的点（横坐标）；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或，一阶导数图像发生拐弯的点。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要注意拐点是坐标（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），不是单一的横坐标（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10776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8" y="647358"/>
            <a:ext cx="9000000" cy="1488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8611"/>
            <a:ext cx="9144000" cy="21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8" y="647358"/>
            <a:ext cx="9000000" cy="14881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8049"/>
            <a:ext cx="9144000" cy="37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9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660421"/>
            <a:ext cx="9000000" cy="10024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6361"/>
            <a:ext cx="9143999" cy="36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660421"/>
            <a:ext cx="9000000" cy="10024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3987"/>
            <a:ext cx="9143997" cy="3565684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466116" y="3695411"/>
            <a:ext cx="2666010" cy="4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定积分变为黎曼和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879294" y="4409052"/>
            <a:ext cx="2056887" cy="4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运用已知结论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394962" y="5104259"/>
            <a:ext cx="3014995" cy="4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黎曼和变回为定积分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3" y="391686"/>
            <a:ext cx="8826208" cy="8672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44838" y="539044"/>
            <a:ext cx="953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可去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7" y="4885648"/>
            <a:ext cx="3634614" cy="17375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69802" y="2489956"/>
            <a:ext cx="8766380" cy="2761312"/>
            <a:chOff x="587818" y="1431860"/>
            <a:chExt cx="8766380" cy="2761312"/>
          </a:xfrm>
        </p:grpSpPr>
        <p:sp>
          <p:nvSpPr>
            <p:cNvPr id="8" name="内容占位符 2"/>
            <p:cNvSpPr txBox="1">
              <a:spLocks/>
            </p:cNvSpPr>
            <p:nvPr/>
          </p:nvSpPr>
          <p:spPr bwMode="auto">
            <a:xfrm>
              <a:off x="2168269" y="1697156"/>
              <a:ext cx="2390669" cy="49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Tx/>
                <a:buNone/>
              </a:pP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第一类间断点</a:t>
              </a:r>
            </a:p>
          </p:txBody>
        </p:sp>
        <p:sp>
          <p:nvSpPr>
            <p:cNvPr id="9" name="内容占位符 2"/>
            <p:cNvSpPr txBox="1">
              <a:spLocks/>
            </p:cNvSpPr>
            <p:nvPr/>
          </p:nvSpPr>
          <p:spPr bwMode="auto">
            <a:xfrm>
              <a:off x="2168269" y="2896389"/>
              <a:ext cx="2390669" cy="49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Tx/>
                <a:buNone/>
              </a:pP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第二类间断点</a:t>
              </a:r>
            </a:p>
          </p:txBody>
        </p:sp>
        <p:sp>
          <p:nvSpPr>
            <p:cNvPr id="10" name="内容占位符 2"/>
            <p:cNvSpPr txBox="1">
              <a:spLocks/>
            </p:cNvSpPr>
            <p:nvPr/>
          </p:nvSpPr>
          <p:spPr bwMode="auto">
            <a:xfrm>
              <a:off x="4850353" y="1431860"/>
              <a:ext cx="4503845" cy="1028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Tx/>
                <a:buNone/>
              </a:pP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可去</a:t>
              </a:r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间断点</a:t>
              </a: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 = 0</a:t>
              </a: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indent="0">
                <a:buFontTx/>
                <a:buNone/>
              </a:pPr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跳跃间断点</a:t>
              </a: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 = </a:t>
              </a:r>
              <a:r>
                <a:rPr lang="zh-CN" altLang="en-US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正</a:t>
              </a: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常数）</a:t>
              </a:r>
            </a:p>
          </p:txBody>
        </p:sp>
        <p:sp>
          <p:nvSpPr>
            <p:cNvPr id="11" name="内容占位符 2"/>
            <p:cNvSpPr txBox="1">
              <a:spLocks/>
            </p:cNvSpPr>
            <p:nvPr/>
          </p:nvSpPr>
          <p:spPr bwMode="auto">
            <a:xfrm>
              <a:off x="4850352" y="2633303"/>
              <a:ext cx="4503846" cy="1559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Tx/>
                <a:buNone/>
              </a:pPr>
              <a:r>
                <a:rPr lang="zh-CN" altLang="en-US" b="1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无穷</a:t>
              </a:r>
              <a:r>
                <a:rPr lang="zh-CN" altLang="en-US" b="1" dirty="0" smtClean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间断点</a:t>
              </a: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 = +</a:t>
              </a: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∞）</a:t>
              </a:r>
              <a:endPara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indent="0">
                <a:buFontTx/>
                <a:buNone/>
              </a:pPr>
              <a:r>
                <a:rPr lang="zh-CN" altLang="en-US" b="1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振荡</a:t>
              </a:r>
              <a:r>
                <a:rPr lang="zh-CN" altLang="en-US" b="1" dirty="0" smtClean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间断点</a:t>
              </a: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b="1" i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b="1" i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b="1" baseline="-250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b="1" baseline="300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+</a:t>
              </a:r>
              <a:r>
                <a:rPr lang="en-US" altLang="zh-CN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或</a:t>
              </a:r>
              <a:r>
                <a:rPr lang="en-US" altLang="zh-CN" b="1" i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b="1" i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b="1" baseline="-250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b="1" baseline="300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</a:t>
              </a:r>
              <a:r>
                <a:rPr lang="en-US" altLang="zh-CN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不存在、且交替变化）</a:t>
              </a:r>
            </a:p>
          </p:txBody>
        </p:sp>
        <p:sp>
          <p:nvSpPr>
            <p:cNvPr id="13" name="内容占位符 2"/>
            <p:cNvSpPr txBox="1">
              <a:spLocks/>
            </p:cNvSpPr>
            <p:nvPr/>
          </p:nvSpPr>
          <p:spPr bwMode="auto">
            <a:xfrm>
              <a:off x="587818" y="2296772"/>
              <a:ext cx="1289036" cy="49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Tx/>
                <a:buNone/>
              </a:pPr>
              <a:r>
                <a:rPr lang="zh-CN" alt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间断点</a:t>
              </a:r>
            </a:p>
          </p:txBody>
        </p:sp>
        <p:sp>
          <p:nvSpPr>
            <p:cNvPr id="14" name="左大括号 13"/>
            <p:cNvSpPr/>
            <p:nvPr/>
          </p:nvSpPr>
          <p:spPr>
            <a:xfrm>
              <a:off x="1957330" y="1861722"/>
              <a:ext cx="182714" cy="136800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4639414" y="1586106"/>
              <a:ext cx="182714" cy="72000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左大括号 15"/>
            <p:cNvSpPr/>
            <p:nvPr/>
          </p:nvSpPr>
          <p:spPr>
            <a:xfrm>
              <a:off x="4639414" y="2785339"/>
              <a:ext cx="182714" cy="72000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587818" y="1327036"/>
            <a:ext cx="8112429" cy="10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为函数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的间断点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记该点的左右极限之差的绝对值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baseline="30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)-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baseline="30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)| = A</a:t>
            </a:r>
            <a:endParaRPr lang="zh-CN" altLang="en-US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0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7" y="665020"/>
            <a:ext cx="8747824" cy="8682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25702" y="742820"/>
            <a:ext cx="953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9" y="2022703"/>
            <a:ext cx="7200000" cy="28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66" y="665020"/>
            <a:ext cx="6763934" cy="5293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04173" y="637310"/>
            <a:ext cx="190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="1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x + C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18" y="1778308"/>
            <a:ext cx="3419196" cy="260368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103111" y="4965931"/>
            <a:ext cx="3827428" cy="10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注意：常数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不能丢。</a:t>
            </a:r>
          </a:p>
        </p:txBody>
      </p:sp>
    </p:spTree>
    <p:extLst>
      <p:ext uri="{BB962C8B-B14F-4D97-AF65-F5344CB8AC3E}">
        <p14:creationId xmlns:p14="http://schemas.microsoft.com/office/powerpoint/2010/main" val="42592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3" y="623455"/>
            <a:ext cx="8696404" cy="6851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2980" y="576560"/>
            <a:ext cx="190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ln(1+√2)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38" y="2043876"/>
            <a:ext cx="3600000" cy="2685614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05052" y="4698207"/>
            <a:ext cx="7708273" cy="151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zh-CN" altLang="en-US" u="sng" dirty="0" smtClean="0">
                <a:solidFill>
                  <a:srgbClr val="0070C0"/>
                </a:solidFill>
              </a:rPr>
              <a:t>这类题期末考试大概率会考。</a:t>
            </a:r>
            <a:endParaRPr lang="en-US" altLang="zh-CN" u="sng" dirty="0" smtClean="0">
              <a:solidFill>
                <a:srgbClr val="0070C0"/>
              </a:solidFill>
            </a:endParaRPr>
          </a:p>
          <a:p>
            <a:pPr>
              <a:spcBef>
                <a:spcPts val="1800"/>
              </a:spcBef>
            </a:pPr>
            <a:r>
              <a:rPr lang="zh-CN" altLang="en-US" dirty="0" smtClean="0">
                <a:solidFill>
                  <a:srgbClr val="0070C0"/>
                </a:solidFill>
              </a:rPr>
              <a:t>常规</a:t>
            </a:r>
            <a:r>
              <a:rPr lang="en-US" altLang="zh-CN" dirty="0" smtClean="0">
                <a:solidFill>
                  <a:srgbClr val="0070C0"/>
                </a:solidFill>
              </a:rPr>
              <a:t>x-y</a:t>
            </a:r>
            <a:r>
              <a:rPr lang="zh-CN" altLang="en-US" dirty="0">
                <a:solidFill>
                  <a:srgbClr val="0070C0"/>
                </a:solidFill>
              </a:rPr>
              <a:t>方程</a:t>
            </a:r>
            <a:r>
              <a:rPr lang="zh-CN" altLang="en-US" dirty="0" smtClean="0">
                <a:solidFill>
                  <a:srgbClr val="0070C0"/>
                </a:solidFill>
              </a:rPr>
              <a:t>、参数方程、极坐标三种情况下的弧长公式都应牢记</a:t>
            </a:r>
            <a:r>
              <a:rPr lang="zh-CN" altLang="en-US" dirty="0" smtClean="0">
                <a:solidFill>
                  <a:srgbClr val="FF0000"/>
                </a:solidFill>
              </a:rPr>
              <a:t>（详见课本</a:t>
            </a:r>
            <a:r>
              <a:rPr lang="en-US" altLang="zh-CN" dirty="0" smtClean="0">
                <a:solidFill>
                  <a:srgbClr val="FF0000"/>
                </a:solidFill>
              </a:rPr>
              <a:t>195-196</a:t>
            </a:r>
            <a:r>
              <a:rPr lang="zh-CN" altLang="en-US" dirty="0" smtClean="0">
                <a:solidFill>
                  <a:srgbClr val="FF0000"/>
                </a:solidFill>
              </a:rPr>
              <a:t>页）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4" y="1568636"/>
            <a:ext cx="4464000" cy="27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" y="580016"/>
            <a:ext cx="8806272" cy="6081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25702" y="548854"/>
            <a:ext cx="953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1/5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32" y="3237627"/>
            <a:ext cx="4479867" cy="2432445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924447" y="1590355"/>
            <a:ext cx="6701255" cy="10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题干看似复杂，但实际并不需要求出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求导后、代入合适的数值即可求解。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7" y="634521"/>
            <a:ext cx="8958290" cy="15371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7211" y="634521"/>
            <a:ext cx="5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053074" y="3999280"/>
            <a:ext cx="6701255" cy="234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斜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渐近线为 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斜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渐近线为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- 5 </a:t>
            </a: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C. 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斜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渐近线为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± 1</a:t>
            </a: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D.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无斜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渐近线（能求出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、但求不出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5" y="2552258"/>
            <a:ext cx="4899660" cy="975360"/>
          </a:xfrm>
          <a:prstGeom prst="rect">
            <a:avLst/>
          </a:prstGeom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967315" y="2793716"/>
            <a:ext cx="12695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≠ </a:t>
            </a:r>
            <a:r>
              <a:rPr lang="en-US" altLang="zh-CN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0 )</a:t>
            </a:r>
            <a:endParaRPr lang="zh-CN" altLang="en-US" sz="2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9" y="665020"/>
            <a:ext cx="9029421" cy="5213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89832" y="623455"/>
            <a:ext cx="47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48640" y="1301654"/>
            <a:ext cx="8033657" cy="133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最值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的特征之一：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开区间内的唯一驻点，当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为极小值点时，即为最小值点；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开区间内的唯一驻点，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其为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极大值点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时，即为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最大值点。</a:t>
            </a:r>
            <a:endParaRPr lang="zh-CN" alt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16" y="2901004"/>
            <a:ext cx="7392862" cy="37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2" y="445563"/>
            <a:ext cx="8786279" cy="2646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80736" y="1348479"/>
            <a:ext cx="5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99931" y="2819876"/>
            <a:ext cx="8523188" cy="388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注意题干给出的是哪种函数的图像。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极值点 → 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0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不可导的点，图像与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轴有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个交点、另还存在一个间断点（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，两侧异号），说明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个极值点，故 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拐点 →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’’(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左右邻域异号，或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图像发生拐弯、即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的变化率发生符号变化。注意到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＞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变化率发生了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次变号（负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正），故 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3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32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3" y="272736"/>
            <a:ext cx="8708125" cy="10606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32121" y="572230"/>
            <a:ext cx="5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49350" y="2049171"/>
            <a:ext cx="8523188" cy="36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注意审题，究竟需要做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次积分、还是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次积分。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</a:t>
            </a:r>
            <a:r>
              <a:rPr lang="en-US" altLang="zh-CN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，积分得 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cos</a:t>
            </a:r>
            <a:r>
              <a:rPr lang="en-US" altLang="zh-CN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+C</a:t>
            </a:r>
            <a:r>
              <a:rPr lang="en-US" altLang="zh-CN" b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(0)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，带入得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，故 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-</a:t>
            </a:r>
            <a:r>
              <a:rPr lang="en-US" altLang="zh-CN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cos</a:t>
            </a:r>
            <a:r>
              <a:rPr lang="en-US" altLang="zh-CN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的原函数，积分得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-</a:t>
            </a:r>
            <a:r>
              <a:rPr lang="en-US" altLang="zh-CN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</a:t>
            </a:r>
            <a:r>
              <a:rPr lang="en-US" altLang="zh-CN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 C</a:t>
            </a:r>
            <a:r>
              <a:rPr lang="en-US" altLang="zh-CN" b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因此只有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选项符合要求。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25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3" y="583265"/>
            <a:ext cx="8915990" cy="11906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35539" y="922408"/>
            <a:ext cx="5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2088192"/>
            <a:ext cx="8534400" cy="44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" y="650732"/>
            <a:ext cx="8977741" cy="11979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7936" y="592956"/>
            <a:ext cx="5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1" y="2788486"/>
            <a:ext cx="7416000" cy="199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9" y="84143"/>
            <a:ext cx="4210050" cy="114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7" y="1841862"/>
            <a:ext cx="8405322" cy="327547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12107" y="5423427"/>
            <a:ext cx="8183253" cy="116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及时进行无穷小量的等价替换，以简化计算过程；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注意“洛必达法则”的使用范围（“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0/0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”型、“∞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∞”型）。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48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7" y="107153"/>
            <a:ext cx="5591175" cy="819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" y="2776209"/>
            <a:ext cx="8281851" cy="3826597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12107" y="1151862"/>
            <a:ext cx="8183253" cy="138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这类题，要么运用“夹逼定理”，要么运用定积分。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单项最大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倍的极限 ＝ 单项最小值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极限 → 夹逼定理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单项最大值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倍的极限 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≠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单项最小值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极限 → 定积分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3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" y="673484"/>
            <a:ext cx="9000000" cy="3390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4" y="1889054"/>
            <a:ext cx="7557001" cy="3931683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12107" y="1334745"/>
            <a:ext cx="8353070" cy="7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选择合理的阶次进行泰勒展开，合并同类项后比较系数求解。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18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" y="175584"/>
            <a:ext cx="3238500" cy="800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4" y="1941219"/>
            <a:ext cx="8765177" cy="3082668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833614" y="1256278"/>
            <a:ext cx="7552740" cy="52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运用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分部积分、化简求解，注意别漏掉了绝对值。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4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9" y="84143"/>
            <a:ext cx="4429125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6" y="2782391"/>
            <a:ext cx="8561876" cy="2929301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833614" y="1190962"/>
            <a:ext cx="7539677" cy="149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积分区间对称（且满足单侧区间积分值收敛）：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奇函数的定积分为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偶函数的定积分为积分区间一半的积分值的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26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0" y="182882"/>
            <a:ext cx="5476875" cy="476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8" y="1401005"/>
            <a:ext cx="8884168" cy="255970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 bwMode="auto">
          <a:xfrm>
            <a:off x="5448190" y="2265101"/>
            <a:ext cx="432048" cy="415756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7542694" y="2769157"/>
            <a:ext cx="432048" cy="415756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448190" y="3367790"/>
            <a:ext cx="432048" cy="415756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2915816" y="4353333"/>
            <a:ext cx="4530232" cy="695202"/>
          </a:xfrm>
          <a:prstGeom prst="roundRect">
            <a:avLst>
              <a:gd name="adj" fmla="val 28782"/>
            </a:avLst>
          </a:prstGeom>
          <a:solidFill>
            <a:srgbClr val="FFFF99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需要注意特解中 </a:t>
            </a:r>
            <a:r>
              <a:rPr lang="el-G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取值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5" y="623456"/>
            <a:ext cx="5649327" cy="563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90110" y="609946"/>
            <a:ext cx="1387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πa</a:t>
            </a:r>
            <a:r>
              <a:rPr lang="en-US" altLang="zh-CN" sz="2400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73522" y="1251911"/>
            <a:ext cx="5610045" cy="31534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000">
            <a:off x="473522" y="4405347"/>
            <a:ext cx="2707125" cy="2155303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688843" y="4163943"/>
            <a:ext cx="3247340" cy="239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熟练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运用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“换元法”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注意换元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前后的变化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积分区间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被积函数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积分变量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141692" y="1390258"/>
            <a:ext cx="2636551" cy="89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该区间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cos</a:t>
            </a:r>
            <a:r>
              <a:rPr lang="en-US" altLang="zh-CN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非负</a:t>
            </a:r>
            <a:endParaRPr lang="en-US" altLang="zh-CN" sz="2400" b="1" dirty="0" smtClean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可以去掉绝对值</a:t>
            </a:r>
            <a:endParaRPr lang="en-US" altLang="zh-CN" sz="2400" b="1" dirty="0" smtClean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7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2" y="660413"/>
            <a:ext cx="9000000" cy="6548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3" y="4312438"/>
            <a:ext cx="7916091" cy="20147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66" y="1822659"/>
            <a:ext cx="4320000" cy="1982338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27841" y="1800048"/>
            <a:ext cx="2959941" cy="20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画图，再计算。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注意旋转体是绕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轴还是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轴，从而选择相应的模型公式。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8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621232"/>
            <a:ext cx="9000000" cy="4945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688"/>
            <a:ext cx="9144000" cy="4096831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789098" y="1408163"/>
            <a:ext cx="6839611" cy="10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通过求导，得出相应的数值关系；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通过代入特定值，获得初始条件。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9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7" y="175584"/>
            <a:ext cx="4522000" cy="10236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5780"/>
            <a:ext cx="9144000" cy="310336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872802" y="1434911"/>
            <a:ext cx="4247837" cy="104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拆分积分区间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合理运用三角函数的诱导公式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5" y="618989"/>
            <a:ext cx="9000000" cy="10411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1" y="2416630"/>
            <a:ext cx="8028000" cy="4143763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98484" y="1804355"/>
            <a:ext cx="8337697" cy="52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构建辅助函数求证，积分中值定理、微分中值定理可以联用。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3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6CACF13-A849-44AD-93DD-342D8F437D2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6919" y="342445"/>
          <a:ext cx="43830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3" imgW="2374560" imgH="469800" progId="Equation.DSMT4">
                  <p:embed/>
                </p:oleObj>
              </mc:Choice>
              <mc:Fallback>
                <p:oleObj name="Equation" r:id="rId3" imgW="2374560" imgH="4698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6CACF13-A849-44AD-93DD-342D8F437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919" y="342445"/>
                        <a:ext cx="4383088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EF6DA4B-4DF0-48D0-9489-E078291893A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416394" y="494004"/>
          <a:ext cx="5397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5" imgW="291960" imgH="203040" progId="Equation.DSMT4">
                  <p:embed/>
                </p:oleObj>
              </mc:Choice>
              <mc:Fallback>
                <p:oleObj name="Equation" r:id="rId5" imgW="291960" imgH="203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EF6DA4B-4DF0-48D0-9489-E078291893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6394" y="494004"/>
                        <a:ext cx="539750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7" y="1803338"/>
            <a:ext cx="8460000" cy="1989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54" y="4522107"/>
            <a:ext cx="6287119" cy="2179142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05297" y="1332221"/>
            <a:ext cx="3313768" cy="3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法一：凑重要极限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05297" y="4021739"/>
            <a:ext cx="7454041" cy="3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法二：变形为对数的指数形式，再用洛必达法则</a:t>
            </a:r>
          </a:p>
        </p:txBody>
      </p:sp>
    </p:spTree>
    <p:extLst>
      <p:ext uri="{BB962C8B-B14F-4D97-AF65-F5344CB8AC3E}">
        <p14:creationId xmlns:p14="http://schemas.microsoft.com/office/powerpoint/2010/main" val="143586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3DD4D9F-E6A0-4CED-ADD9-E4A589C6F09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0025" y="584888"/>
          <a:ext cx="558006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3" imgW="3022560" imgH="393480" progId="Equation.DSMT4">
                  <p:embed/>
                </p:oleObj>
              </mc:Choice>
              <mc:Fallback>
                <p:oleObj name="Equation" r:id="rId3" imgW="3022560" imgH="3934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3DD4D9F-E6A0-4CED-ADD9-E4A589C6F0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025" y="584888"/>
                        <a:ext cx="5580063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A23EA76-9B4D-4CB8-9922-4942889E9A7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405313" y="246734"/>
          <a:ext cx="1079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5" imgW="583920" imgH="419040" progId="Equation.DSMT4">
                  <p:embed/>
                </p:oleObj>
              </mc:Choice>
              <mc:Fallback>
                <p:oleObj name="Equation" r:id="rId5" imgW="583920" imgH="419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A23EA76-9B4D-4CB8-9922-4942889E9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05313" y="246734"/>
                        <a:ext cx="10795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5" y="1546839"/>
            <a:ext cx="8280000" cy="4473208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80372" y="6149996"/>
            <a:ext cx="8007531" cy="3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做大题时，需要写出数学归纳法的完整推导过程。</a:t>
            </a:r>
          </a:p>
        </p:txBody>
      </p:sp>
    </p:spTree>
    <p:extLst>
      <p:ext uri="{BB962C8B-B14F-4D97-AF65-F5344CB8AC3E}">
        <p14:creationId xmlns:p14="http://schemas.microsoft.com/office/powerpoint/2010/main" val="5441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944A736-3603-4CB6-8C90-93CE1591600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0025" y="1327743"/>
          <a:ext cx="886301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3" imgW="4800600" imgH="215640" progId="Equation.DSMT4">
                  <p:embed/>
                </p:oleObj>
              </mc:Choice>
              <mc:Fallback>
                <p:oleObj name="Equation" r:id="rId3" imgW="4800600" imgH="2156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944A736-3603-4CB6-8C90-93CE159160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025" y="1327743"/>
                        <a:ext cx="886301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1999DF8-7B32-4981-9FF1-6A69CD88642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407275" y="710709"/>
          <a:ext cx="17367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5" imgW="939600" imgH="419040" progId="Equation.DSMT4">
                  <p:embed/>
                </p:oleObj>
              </mc:Choice>
              <mc:Fallback>
                <p:oleObj name="Equation" r:id="rId5" imgW="939600" imgH="41904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1999DF8-7B32-4981-9FF1-6A69CD886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07275" y="710709"/>
                        <a:ext cx="173672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26" y="2095045"/>
            <a:ext cx="4939101" cy="257710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27765" y="5040991"/>
            <a:ext cx="8007531" cy="117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注意题干要求的是导数还是微分，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导数不带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，微分要带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457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A7D7B3A-35ED-4BA9-AF22-95BA9828761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0025" y="748868"/>
          <a:ext cx="67278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3" imgW="3644640" imgH="228600" progId="Equation.DSMT4">
                  <p:embed/>
                </p:oleObj>
              </mc:Choice>
              <mc:Fallback>
                <p:oleObj name="Equation" r:id="rId3" imgW="3644640" imgH="2286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A7D7B3A-35ED-4BA9-AF22-95BA982876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025" y="748868"/>
                        <a:ext cx="67278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F53D1D7-F233-456E-A21B-B397ABDD78C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780088" y="700801"/>
          <a:ext cx="774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5" imgW="419040" imgH="203040" progId="Equation.DSMT4">
                  <p:embed/>
                </p:oleObj>
              </mc:Choice>
              <mc:Fallback>
                <p:oleObj name="Equation" r:id="rId5" imgW="419040" imgH="2030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1F53D1D7-F233-456E-A21B-B397ABDD7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80088" y="700801"/>
                        <a:ext cx="774700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942" y="2770908"/>
            <a:ext cx="4978846" cy="3538177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88126" y="1561189"/>
            <a:ext cx="8490114" cy="99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拐点：左右邻域凸性相反，即二阶导数异号（课本</a:t>
            </a:r>
            <a:r>
              <a:rPr lang="en-US" altLang="zh-CN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P125</a:t>
            </a: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6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注意要求的是拐点坐标，切勿只写一个横坐标、无谓失分</a:t>
            </a:r>
          </a:p>
        </p:txBody>
      </p:sp>
    </p:spTree>
    <p:extLst>
      <p:ext uri="{BB962C8B-B14F-4D97-AF65-F5344CB8AC3E}">
        <p14:creationId xmlns:p14="http://schemas.microsoft.com/office/powerpoint/2010/main" val="416598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8E97A5E-252B-4C73-BD0F-03A57A765C4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6919" y="488922"/>
          <a:ext cx="42894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Equation" r:id="rId3" imgW="2323800" imgH="431640" progId="Equation.DSMT4">
                  <p:embed/>
                </p:oleObj>
              </mc:Choice>
              <mc:Fallback>
                <p:oleObj name="Equation" r:id="rId3" imgW="2323800" imgH="4316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8E97A5E-252B-4C73-BD0F-03A57A765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919" y="488922"/>
                        <a:ext cx="4289425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83B49C7-996D-4FB1-80D2-33371CD12EB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03744" y="245388"/>
          <a:ext cx="3048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Equation" r:id="rId5" imgW="164880" imgH="393480" progId="Equation.DSMT4">
                  <p:embed/>
                </p:oleObj>
              </mc:Choice>
              <mc:Fallback>
                <p:oleObj name="Equation" r:id="rId5" imgW="164880" imgH="393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83B49C7-996D-4FB1-80D2-33371CD12E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3744" y="245388"/>
                        <a:ext cx="3048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05297" y="1462851"/>
            <a:ext cx="8394566" cy="3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法一：倒代换（推荐使用，不容易记错求导公式）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4" y="1993401"/>
            <a:ext cx="7491984" cy="1810512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05297" y="4263270"/>
            <a:ext cx="6134692" cy="3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法二：三角换元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27" y="4742893"/>
            <a:ext cx="7199997" cy="139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6CACF13-A849-44AD-93DD-342D8F437D2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8276" y="225425"/>
          <a:ext cx="6049962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Equation" r:id="rId3" imgW="3276360" imgH="787320" progId="Equation.DSMT4">
                  <p:embed/>
                </p:oleObj>
              </mc:Choice>
              <mc:Fallback>
                <p:oleObj name="Equation" r:id="rId3" imgW="3276360" imgH="78732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6CACF13-A849-44AD-93DD-342D8F437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276" y="225425"/>
                        <a:ext cx="6049962" cy="145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A5096C7-07DE-4351-BC3F-14416B82CA3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419611" y="366547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Equation" r:id="rId5" imgW="164880" imgH="164880" progId="Equation.DSMT4">
                  <p:embed/>
                </p:oleObj>
              </mc:Choice>
              <mc:Fallback>
                <p:oleObj name="Equation" r:id="rId5" imgW="164880" imgH="1648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A5096C7-07DE-4351-BC3F-14416B82C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9611" y="366547"/>
                        <a:ext cx="304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39" y="3220691"/>
            <a:ext cx="5620512" cy="2218944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030224" y="2214600"/>
            <a:ext cx="8007531" cy="3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注意积分区间是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(0,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还是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+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∞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6" y="651956"/>
            <a:ext cx="3845909" cy="5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30889" y="623455"/>
            <a:ext cx="47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8" y="2832305"/>
            <a:ext cx="3700207" cy="140831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68758" y="1699620"/>
            <a:ext cx="7186522" cy="6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熟练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运用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“分部积分法”与“洛必达法则”。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94" y="4833813"/>
            <a:ext cx="71208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524F3BA-73CA-4B47-A2CE-51B89B8117D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521" y="239699"/>
          <a:ext cx="9004300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Equation" r:id="rId3" imgW="4876560" imgH="1384200" progId="Equation.DSMT4">
                  <p:embed/>
                </p:oleObj>
              </mc:Choice>
              <mc:Fallback>
                <p:oleObj name="Equation" r:id="rId3" imgW="4876560" imgH="1384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524F3BA-73CA-4B47-A2CE-51B89B811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21" y="239699"/>
                        <a:ext cx="9004300" cy="255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FFA96AF-D63C-446B-ADD1-9C2DF18CF1B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53227" y="74850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5" imgW="164880" imgH="164880" progId="Equation.DSMT4">
                  <p:embed/>
                </p:oleObj>
              </mc:Choice>
              <mc:Fallback>
                <p:oleObj name="Equation" r:id="rId5" imgW="164880" imgH="1648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FFA96AF-D63C-446B-ADD1-9C2DF18CF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3227" y="748508"/>
                        <a:ext cx="304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373641" y="3656673"/>
            <a:ext cx="4319999" cy="3028695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4501" y="3050211"/>
            <a:ext cx="8845815" cy="4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选择相应阶次进行泰勒展开求解，注意系数的正负符号。</a:t>
            </a:r>
          </a:p>
        </p:txBody>
      </p:sp>
    </p:spTree>
    <p:extLst>
      <p:ext uri="{BB962C8B-B14F-4D97-AF65-F5344CB8AC3E}">
        <p14:creationId xmlns:p14="http://schemas.microsoft.com/office/powerpoint/2010/main" val="32246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6CACF13-A849-44AD-93DD-342D8F437D2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90525" y="826705"/>
          <a:ext cx="7948613" cy="218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Equation" r:id="rId3" imgW="4305240" imgH="1180800" progId="Equation.DSMT4">
                  <p:embed/>
                </p:oleObj>
              </mc:Choice>
              <mc:Fallback>
                <p:oleObj name="Equation" r:id="rId3" imgW="4305240" imgH="11808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6CACF13-A849-44AD-93DD-342D8F437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525" y="826705"/>
                        <a:ext cx="7948613" cy="218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035DA66-7BCF-4F00-9CDA-85C673C0328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536816" y="837817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Equation" r:id="rId5" imgW="164880" imgH="164880" progId="Equation.DSMT4">
                  <p:embed/>
                </p:oleObj>
              </mc:Choice>
              <mc:Fallback>
                <p:oleObj name="Equation" r:id="rId5" imgW="164880" imgH="1648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035DA66-7BCF-4F00-9CDA-85C673C032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36816" y="837817"/>
                        <a:ext cx="304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11" y="3162738"/>
            <a:ext cx="5227079" cy="1917056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02079" y="5442023"/>
            <a:ext cx="8307977" cy="94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上下平移，会改变奇函数的性质，但不会改变偶函数的性质；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单调性相关的，是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的正负性、而非单调性。</a:t>
            </a:r>
          </a:p>
        </p:txBody>
      </p:sp>
    </p:spTree>
    <p:extLst>
      <p:ext uri="{BB962C8B-B14F-4D97-AF65-F5344CB8AC3E}">
        <p14:creationId xmlns:p14="http://schemas.microsoft.com/office/powerpoint/2010/main" val="141205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F80DCCD-8F86-400F-A727-D732C7FDE5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90525" y="744527"/>
          <a:ext cx="8532813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Equation" r:id="rId3" imgW="4622760" imgH="1384200" progId="Equation.DSMT4">
                  <p:embed/>
                </p:oleObj>
              </mc:Choice>
              <mc:Fallback>
                <p:oleObj name="Equation" r:id="rId3" imgW="4622760" imgH="1384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F80DCCD-8F86-400F-A727-D732C7FDE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525" y="744527"/>
                        <a:ext cx="8532813" cy="255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A894E3D-A26B-4B04-8F16-FF455AA40DE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06779" y="163827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Equation" r:id="rId5" imgW="164880" imgH="164880" progId="Equation.DSMT4">
                  <p:embed/>
                </p:oleObj>
              </mc:Choice>
              <mc:Fallback>
                <p:oleObj name="Equation" r:id="rId5" imgW="164880" imgH="1648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A894E3D-A26B-4B04-8F16-FF455AA40D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6779" y="1638278"/>
                        <a:ext cx="304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08" y="3857657"/>
            <a:ext cx="5613934" cy="2182925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293242" y="3951059"/>
            <a:ext cx="2297875" cy="94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参考课本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P202</a:t>
            </a:r>
          </a:p>
          <a:p>
            <a:pPr marL="0" indent="0" algn="r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6.6.10</a:t>
            </a:r>
            <a:endParaRPr lang="zh-CN" alt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8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6CACF13-A849-44AD-93DD-342D8F437D2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6690" y="242889"/>
          <a:ext cx="7385050" cy="295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4" name="Equation" r:id="rId3" imgW="4000320" imgH="1600200" progId="Equation.DSMT4">
                  <p:embed/>
                </p:oleObj>
              </mc:Choice>
              <mc:Fallback>
                <p:oleObj name="Equation" r:id="rId3" imgW="4000320" imgH="16002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6CACF13-A849-44AD-93DD-342D8F437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690" y="242889"/>
                        <a:ext cx="7385050" cy="295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DD145DA-4A5E-4C42-A9A2-034CC5FC7A8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23664" y="645532"/>
          <a:ext cx="2809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Equation" r:id="rId5" imgW="152280" imgH="164880" progId="Equation.DSMT4">
                  <p:embed/>
                </p:oleObj>
              </mc:Choice>
              <mc:Fallback>
                <p:oleObj name="Equation" r:id="rId5" imgW="152280" imgH="1648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DD145DA-4A5E-4C42-A9A2-034CC5FC7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23664" y="645532"/>
                        <a:ext cx="280987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0" y="3834219"/>
            <a:ext cx="8640000" cy="2968258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94818" y="3306896"/>
            <a:ext cx="8206229" cy="4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此类题无捷径，按照连续、可导的定义一步步分析求解。</a:t>
            </a:r>
          </a:p>
        </p:txBody>
      </p:sp>
    </p:spTree>
    <p:extLst>
      <p:ext uri="{BB962C8B-B14F-4D97-AF65-F5344CB8AC3E}">
        <p14:creationId xmlns:p14="http://schemas.microsoft.com/office/powerpoint/2010/main" val="243344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2" y="744544"/>
            <a:ext cx="8640000" cy="493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28" y="344815"/>
            <a:ext cx="8640000" cy="5448774"/>
          </a:xfrm>
          <a:prstGeom prst="rect">
            <a:avLst/>
          </a:prstGeom>
        </p:spPr>
      </p:pic>
      <p:sp>
        <p:nvSpPr>
          <p:cNvPr id="3" name="内容占位符 2"/>
          <p:cNvSpPr txBox="1">
            <a:spLocks/>
          </p:cNvSpPr>
          <p:nvPr/>
        </p:nvSpPr>
        <p:spPr bwMode="auto">
          <a:xfrm>
            <a:off x="1306286" y="5949676"/>
            <a:ext cx="6714307" cy="5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建议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把规律（结论）记住，做小题可以直接用。</a:t>
            </a:r>
          </a:p>
        </p:txBody>
      </p:sp>
    </p:spTree>
    <p:extLst>
      <p:ext uri="{BB962C8B-B14F-4D97-AF65-F5344CB8AC3E}">
        <p14:creationId xmlns:p14="http://schemas.microsoft.com/office/powerpoint/2010/main" val="428749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5B8943A-3149-4273-80C8-E1F9E016C26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5748" y="257846"/>
          <a:ext cx="3352801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Equation" r:id="rId3" imgW="1815840" imgH="507960" progId="Equation.DSMT4">
                  <p:embed/>
                </p:oleObj>
              </mc:Choice>
              <mc:Fallback>
                <p:oleObj name="Equation" r:id="rId3" imgW="1815840" imgH="5079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5B8943A-3149-4273-80C8-E1F9E016C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748" y="257846"/>
                        <a:ext cx="3352801" cy="93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57" y="1674358"/>
            <a:ext cx="8505825" cy="233362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04944" y="4486283"/>
            <a:ext cx="8531238" cy="12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注意换元后，被积函数、积分变量、积分区间的变化；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及时进行无穷小量的等价替换，结合洛必达法则，化简求解。</a:t>
            </a:r>
          </a:p>
        </p:txBody>
      </p:sp>
    </p:spTree>
    <p:extLst>
      <p:ext uri="{BB962C8B-B14F-4D97-AF65-F5344CB8AC3E}">
        <p14:creationId xmlns:p14="http://schemas.microsoft.com/office/powerpoint/2010/main" val="18768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334D110-8F78-484A-814B-053D1270557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25021" y="139807"/>
          <a:ext cx="319087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Equation" r:id="rId3" imgW="1726920" imgH="431640" progId="Equation.DSMT4">
                  <p:embed/>
                </p:oleObj>
              </mc:Choice>
              <mc:Fallback>
                <p:oleObj name="Equation" r:id="rId3" imgW="1726920" imgH="4316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334D110-8F78-484A-814B-053D127055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021" y="139807"/>
                        <a:ext cx="3190875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16" y="3814085"/>
            <a:ext cx="8201025" cy="158115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12107" y="1151862"/>
            <a:ext cx="8183253" cy="138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这类题，要么运用“夹逼定理”，要么运用定积分。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单项最大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倍的极限 ＝ 单项最小值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极限 → 夹逼定理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单项最大值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倍的极限 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≠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单项最小值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倍的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极限 → 定积分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一般写成求和符号形式的，多半是黎曼和、定积分的模型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E31BD8-02C8-40BF-AA7E-C5A3C7A0166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3459" y="713084"/>
          <a:ext cx="8328026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3" imgW="4508280" imgH="482400" progId="Equation.DSMT4">
                  <p:embed/>
                </p:oleObj>
              </mc:Choice>
              <mc:Fallback>
                <p:oleObj name="Equation" r:id="rId3" imgW="4508280" imgH="4824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4E31BD8-02C8-40BF-AA7E-C5A3C7A016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459" y="713084"/>
                        <a:ext cx="8328026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60" y="4410075"/>
            <a:ext cx="8201025" cy="1695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2" y="2120949"/>
            <a:ext cx="7560000" cy="17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9AD9898-AE8A-41B8-AB81-CFD2D849E0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8041" y="305543"/>
          <a:ext cx="32829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Equation" r:id="rId3" imgW="1777680" imgH="279360" progId="Equation.DSMT4">
                  <p:embed/>
                </p:oleObj>
              </mc:Choice>
              <mc:Fallback>
                <p:oleObj name="Equation" r:id="rId3" imgW="1777680" imgH="2793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9AD9898-AE8A-41B8-AB81-CFD2D849E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041" y="305543"/>
                        <a:ext cx="32829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90" y="2153602"/>
            <a:ext cx="8134350" cy="273367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22390" y="1221820"/>
            <a:ext cx="7903028" cy="81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分部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积分、变型递推，注意别漏了常数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675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6" y="651165"/>
            <a:ext cx="7534047" cy="8498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1200" y="748260"/>
            <a:ext cx="607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1/6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678210" y="1733892"/>
            <a:ext cx="5164509" cy="422356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34333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83A3955-0403-4104-BCC1-C16A0FB3E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440" y="175584"/>
          <a:ext cx="265112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Equation" r:id="rId3" imgW="1434960" imgH="520560" progId="Equation.DSMT4">
                  <p:embed/>
                </p:oleObj>
              </mc:Choice>
              <mc:Fallback>
                <p:oleObj name="Equation" r:id="rId3" imgW="1434960" imgH="52056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83A3955-0403-4104-BCC1-C16A0FB3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440" y="175584"/>
                        <a:ext cx="2651125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78" y="2268315"/>
            <a:ext cx="8124825" cy="3105150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53278" y="1475085"/>
            <a:ext cx="7903028" cy="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使用换元法，去掉根式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1/2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，化简求解。</a:t>
            </a:r>
          </a:p>
        </p:txBody>
      </p:sp>
    </p:spTree>
    <p:extLst>
      <p:ext uri="{BB962C8B-B14F-4D97-AF65-F5344CB8AC3E}">
        <p14:creationId xmlns:p14="http://schemas.microsoft.com/office/powerpoint/2010/main" val="219295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51BC5F1-7170-44F2-957A-D671809F990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81588" y="175584"/>
          <a:ext cx="4221162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Equation" r:id="rId3" imgW="2286000" imgH="634680" progId="Equation.DSMT4">
                  <p:embed/>
                </p:oleObj>
              </mc:Choice>
              <mc:Fallback>
                <p:oleObj name="Equation" r:id="rId3" imgW="2286000" imgH="6346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51BC5F1-7170-44F2-957A-D671809F9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588" y="175584"/>
                        <a:ext cx="4221162" cy="117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395487" y="1603320"/>
            <a:ext cx="3633268" cy="632122"/>
          </a:xfrm>
          <a:prstGeom prst="roundRect">
            <a:avLst>
              <a:gd name="adj" fmla="val 28782"/>
            </a:avLst>
          </a:prstGeom>
          <a:solidFill>
            <a:srgbClr val="BFFFAB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方法一：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（套公式）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77" y="2353009"/>
            <a:ext cx="82200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4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51BC5F1-7170-44F2-957A-D671809F990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81588" y="175584"/>
          <a:ext cx="4221162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3" imgW="2286000" imgH="634680" progId="Equation.DSMT4">
                  <p:embed/>
                </p:oleObj>
              </mc:Choice>
              <mc:Fallback>
                <p:oleObj name="Equation" r:id="rId3" imgW="2286000" imgH="6346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51BC5F1-7170-44F2-957A-D671809F9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588" y="175584"/>
                        <a:ext cx="4221162" cy="117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395487" y="1600771"/>
            <a:ext cx="3633268" cy="632122"/>
          </a:xfrm>
          <a:prstGeom prst="roundRect">
            <a:avLst>
              <a:gd name="adj" fmla="val 28782"/>
            </a:avLst>
          </a:prstGeom>
          <a:solidFill>
            <a:srgbClr val="FFFFB3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方法二：</a:t>
            </a:r>
            <a:r>
              <a:rPr lang="zh-CN" alt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（凑微分）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2" y="2440271"/>
            <a:ext cx="7133118" cy="42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1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3" y="2443845"/>
            <a:ext cx="8077200" cy="41910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F589E6B-09CB-49CB-A38C-BECB9FE0E3D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1070" y="639438"/>
          <a:ext cx="91519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6" name="Equation" r:id="rId4" imgW="5219640" imgH="431640" progId="Equation.DSMT4">
                  <p:embed/>
                </p:oleObj>
              </mc:Choice>
              <mc:Fallback>
                <p:oleObj name="Equation" r:id="rId4" imgW="5219640" imgH="4316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F589E6B-09CB-49CB-A38C-BECB9FE0E3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70" y="639438"/>
                        <a:ext cx="915193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B8C49101-2B86-457E-B8B1-9B8E18FCF4E9}"/>
              </a:ext>
            </a:extLst>
          </p:cNvPr>
          <p:cNvSpPr/>
          <p:nvPr/>
        </p:nvSpPr>
        <p:spPr>
          <a:xfrm>
            <a:off x="7448859" y="1195562"/>
            <a:ext cx="1440000" cy="1440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961A50A-DB55-4160-890D-FD6D7FFAB614}"/>
              </a:ext>
            </a:extLst>
          </p:cNvPr>
          <p:cNvSpPr/>
          <p:nvPr/>
        </p:nvSpPr>
        <p:spPr>
          <a:xfrm rot="5400000">
            <a:off x="7448859" y="1195562"/>
            <a:ext cx="1440000" cy="1440001"/>
          </a:xfrm>
          <a:custGeom>
            <a:avLst/>
            <a:gdLst>
              <a:gd name="connsiteX0" fmla="*/ 0 w 1440000"/>
              <a:gd name="connsiteY0" fmla="*/ 1116421 h 1440001"/>
              <a:gd name="connsiteX1" fmla="*/ 0 w 1440000"/>
              <a:gd name="connsiteY1" fmla="*/ 323582 h 1440001"/>
              <a:gd name="connsiteX2" fmla="*/ 323581 w 1440000"/>
              <a:gd name="connsiteY2" fmla="*/ 323582 h 1440001"/>
              <a:gd name="connsiteX3" fmla="*/ 323581 w 1440000"/>
              <a:gd name="connsiteY3" fmla="*/ 0 h 1440001"/>
              <a:gd name="connsiteX4" fmla="*/ 1116420 w 1440000"/>
              <a:gd name="connsiteY4" fmla="*/ 0 h 1440001"/>
              <a:gd name="connsiteX5" fmla="*/ 1116420 w 1440000"/>
              <a:gd name="connsiteY5" fmla="*/ 323582 h 1440001"/>
              <a:gd name="connsiteX6" fmla="*/ 1440000 w 1440000"/>
              <a:gd name="connsiteY6" fmla="*/ 323582 h 1440001"/>
              <a:gd name="connsiteX7" fmla="*/ 1440000 w 1440000"/>
              <a:gd name="connsiteY7" fmla="*/ 1116421 h 1440001"/>
              <a:gd name="connsiteX8" fmla="*/ 1116420 w 1440000"/>
              <a:gd name="connsiteY8" fmla="*/ 1116421 h 1440001"/>
              <a:gd name="connsiteX9" fmla="*/ 1116420 w 1440000"/>
              <a:gd name="connsiteY9" fmla="*/ 1440001 h 1440001"/>
              <a:gd name="connsiteX10" fmla="*/ 323581 w 1440000"/>
              <a:gd name="connsiteY10" fmla="*/ 1440001 h 1440001"/>
              <a:gd name="connsiteX11" fmla="*/ 323581 w 1440000"/>
              <a:gd name="connsiteY11" fmla="*/ 1116421 h 144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1">
                <a:moveTo>
                  <a:pt x="0" y="1116421"/>
                </a:moveTo>
                <a:lnTo>
                  <a:pt x="0" y="323582"/>
                </a:lnTo>
                <a:lnTo>
                  <a:pt x="323581" y="323582"/>
                </a:lnTo>
                <a:lnTo>
                  <a:pt x="323581" y="0"/>
                </a:lnTo>
                <a:lnTo>
                  <a:pt x="1116420" y="0"/>
                </a:lnTo>
                <a:lnTo>
                  <a:pt x="1116420" y="323582"/>
                </a:lnTo>
                <a:lnTo>
                  <a:pt x="1440000" y="323582"/>
                </a:lnTo>
                <a:lnTo>
                  <a:pt x="1440000" y="1116421"/>
                </a:lnTo>
                <a:lnTo>
                  <a:pt x="1116420" y="1116421"/>
                </a:lnTo>
                <a:lnTo>
                  <a:pt x="1116420" y="1440001"/>
                </a:lnTo>
                <a:lnTo>
                  <a:pt x="323581" y="1440001"/>
                </a:lnTo>
                <a:lnTo>
                  <a:pt x="323581" y="111642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576E373-052A-4477-93FB-4ED7472265A4}"/>
              </a:ext>
            </a:extLst>
          </p:cNvPr>
          <p:cNvCxnSpPr>
            <a:cxnSpLocks/>
          </p:cNvCxnSpPr>
          <p:nvPr/>
        </p:nvCxnSpPr>
        <p:spPr>
          <a:xfrm>
            <a:off x="7448858" y="2753844"/>
            <a:ext cx="0" cy="1389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5BD4E073-DD72-4BFF-81F2-0B9C7A10952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063289" y="2675813"/>
          <a:ext cx="21113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5BD4E073-DD72-4BFF-81F2-0B9C7A109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63289" y="2675813"/>
                        <a:ext cx="211138" cy="3286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66CEF0A-2BA2-4C03-BA5A-7E07909ADF2E}"/>
              </a:ext>
            </a:extLst>
          </p:cNvPr>
          <p:cNvCxnSpPr>
            <a:cxnSpLocks/>
          </p:cNvCxnSpPr>
          <p:nvPr/>
        </p:nvCxnSpPr>
        <p:spPr>
          <a:xfrm>
            <a:off x="8888859" y="2753844"/>
            <a:ext cx="0" cy="1389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48327" y="1678280"/>
            <a:ext cx="6916384" cy="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注意题干所求的是哪个值，避免丢简单分数。</a:t>
            </a:r>
          </a:p>
        </p:txBody>
      </p:sp>
    </p:spTree>
    <p:extLst>
      <p:ext uri="{BB962C8B-B14F-4D97-AF65-F5344CB8AC3E}">
        <p14:creationId xmlns:p14="http://schemas.microsoft.com/office/powerpoint/2010/main" val="28800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586A298-D517-45DA-A7DF-7395C78EE21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69084" y="203294"/>
          <a:ext cx="735012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Equation" r:id="rId3" imgW="4190760" imgH="736560" progId="Equation.DSMT4">
                  <p:embed/>
                </p:oleObj>
              </mc:Choice>
              <mc:Fallback>
                <p:oleObj name="Equation" r:id="rId3" imgW="4190760" imgH="7365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586A298-D517-45DA-A7DF-7395C78EE2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084" y="203294"/>
                        <a:ext cx="7350125" cy="129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" y="4255267"/>
            <a:ext cx="7200000" cy="19076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5" y="1641136"/>
            <a:ext cx="8460000" cy="23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0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8E97A5E-252B-4C73-BD0F-03A57A765C4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4177" y="642449"/>
          <a:ext cx="8321676" cy="161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Equation" r:id="rId3" imgW="4508280" imgH="876240" progId="Equation.DSMT4">
                  <p:embed/>
                </p:oleObj>
              </mc:Choice>
              <mc:Fallback>
                <p:oleObj name="Equation" r:id="rId3" imgW="4508280" imgH="8762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8E97A5E-252B-4C73-BD0F-03A57A765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177" y="642449"/>
                        <a:ext cx="8321676" cy="161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48" y="3525800"/>
            <a:ext cx="8607471" cy="2768428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011110" y="2612927"/>
            <a:ext cx="6916384" cy="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重要定理，既要知其然、也要知其所以然。</a:t>
            </a:r>
          </a:p>
        </p:txBody>
      </p:sp>
    </p:spTree>
    <p:extLst>
      <p:ext uri="{BB962C8B-B14F-4D97-AF65-F5344CB8AC3E}">
        <p14:creationId xmlns:p14="http://schemas.microsoft.com/office/powerpoint/2010/main" val="272568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09CEC3F-8E7D-4078-B36B-96CC143563E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0160" y="693348"/>
          <a:ext cx="8933007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Equation" r:id="rId3" imgW="4952880" imgH="660240" progId="Equation.DSMT4">
                  <p:embed/>
                </p:oleObj>
              </mc:Choice>
              <mc:Fallback>
                <p:oleObj name="Equation" r:id="rId3" imgW="4952880" imgH="6602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409CEC3F-8E7D-4078-B36B-96CC143563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160" y="693348"/>
                        <a:ext cx="8933007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10" y="2657130"/>
            <a:ext cx="8867775" cy="41148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27764" y="2061610"/>
            <a:ext cx="8569229" cy="5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构造函数，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零点定理证存在性，通过单调性证唯一性。</a:t>
            </a:r>
          </a:p>
        </p:txBody>
      </p:sp>
    </p:spTree>
    <p:extLst>
      <p:ext uri="{BB962C8B-B14F-4D97-AF65-F5344CB8AC3E}">
        <p14:creationId xmlns:p14="http://schemas.microsoft.com/office/powerpoint/2010/main" val="48694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6CACF13-A849-44AD-93DD-342D8F437D2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5250" y="1183535"/>
          <a:ext cx="7033142" cy="72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Equation" r:id="rId3" imgW="3809880" imgH="393480" progId="Equation.DSMT4">
                  <p:embed/>
                </p:oleObj>
              </mc:Choice>
              <mc:Fallback>
                <p:oleObj name="Equation" r:id="rId3" imgW="3809880" imgH="39348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6CACF13-A849-44AD-93DD-342D8F437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50" y="1183535"/>
                        <a:ext cx="7033142" cy="726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A23EA76-9B4D-4CB8-9922-4942889E9A7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39915" y="1313247"/>
          <a:ext cx="3524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Equation" r:id="rId5" imgW="190440" imgH="164880" progId="Equation.DSMT4">
                  <p:embed/>
                </p:oleObj>
              </mc:Choice>
              <mc:Fallback>
                <p:oleObj name="Equation" r:id="rId5" imgW="190440" imgH="1648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A23EA76-9B4D-4CB8-9922-4942889E9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39915" y="1313247"/>
                        <a:ext cx="352425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056023" y="3332925"/>
            <a:ext cx="6794450" cy="311301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87970" y="2392253"/>
            <a:ext cx="689299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根据导数定义求解，注意正负符号。 </a:t>
            </a:r>
          </a:p>
        </p:txBody>
      </p:sp>
    </p:spTree>
    <p:extLst>
      <p:ext uri="{BB962C8B-B14F-4D97-AF65-F5344CB8AC3E}">
        <p14:creationId xmlns:p14="http://schemas.microsoft.com/office/powerpoint/2010/main" val="41212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3DD4D9F-E6A0-4CED-ADD9-E4A589C6F09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6089" y="570492"/>
          <a:ext cx="412591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" name="Equation" r:id="rId3" imgW="2234880" imgH="279360" progId="Equation.DSMT4">
                  <p:embed/>
                </p:oleObj>
              </mc:Choice>
              <mc:Fallback>
                <p:oleObj name="Equation" r:id="rId3" imgW="2234880" imgH="27936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3DD4D9F-E6A0-4CED-ADD9-E4A589C6F0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089" y="570492"/>
                        <a:ext cx="4125913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EF6DA4B-4DF0-48D0-9489-E078291893A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39923" y="229853"/>
          <a:ext cx="15271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" name="Equation" r:id="rId5" imgW="825480" imgH="393480" progId="Equation.DSMT4">
                  <p:embed/>
                </p:oleObj>
              </mc:Choice>
              <mc:Fallback>
                <p:oleObj name="Equation" r:id="rId5" imgW="825480" imgH="393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EF6DA4B-4DF0-48D0-9489-E078291893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923" y="229853"/>
                        <a:ext cx="152717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944A736-3603-4CB6-8C90-93CE1591600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89216" y="2866405"/>
          <a:ext cx="64706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" name="Equation" r:id="rId7" imgW="3504960" imgH="228600" progId="Equation.DSMT4">
                  <p:embed/>
                </p:oleObj>
              </mc:Choice>
              <mc:Fallback>
                <p:oleObj name="Equation" r:id="rId7" imgW="3504960" imgH="2286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944A736-3603-4CB6-8C90-93CE159160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9216" y="2866405"/>
                        <a:ext cx="647065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949701F-9942-4529-A238-C3CB9FEE6E6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74071" y="2859639"/>
          <a:ext cx="115093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7" name="Equation" r:id="rId9" imgW="622080" imgH="203040" progId="Equation.DSMT4">
                  <p:embed/>
                </p:oleObj>
              </mc:Choice>
              <mc:Fallback>
                <p:oleObj name="Equation" r:id="rId9" imgW="622080" imgH="2030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949701F-9942-4529-A238-C3CB9FEE6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4071" y="2859639"/>
                        <a:ext cx="1150937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963" y="1393830"/>
            <a:ext cx="5515033" cy="111684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629" y="4052384"/>
            <a:ext cx="4247824" cy="2375233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524541" y="2116172"/>
            <a:ext cx="2164236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负号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不能丢</a:t>
            </a: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289216" y="3447708"/>
            <a:ext cx="8350414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注意要求的是切线还是法线。切点纵坐标切勿算错。</a:t>
            </a:r>
          </a:p>
        </p:txBody>
      </p:sp>
    </p:spTree>
    <p:extLst>
      <p:ext uri="{BB962C8B-B14F-4D97-AF65-F5344CB8AC3E}">
        <p14:creationId xmlns:p14="http://schemas.microsoft.com/office/powerpoint/2010/main" val="7732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30" y="2084669"/>
            <a:ext cx="6358334" cy="1372327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A7D7B3A-35ED-4BA9-AF22-95BA9828761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5250" y="875582"/>
          <a:ext cx="89550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8" name="Equation" r:id="rId4" imgW="4851360" imgH="330120" progId="Equation.DSMT4">
                  <p:embed/>
                </p:oleObj>
              </mc:Choice>
              <mc:Fallback>
                <p:oleObj name="Equation" r:id="rId4" imgW="4851360" imgH="3301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A7D7B3A-35ED-4BA9-AF22-95BA982876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250" y="875582"/>
                        <a:ext cx="8955088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8E97A5E-252B-4C73-BD0F-03A57A765C4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5250" y="3371995"/>
          <a:ext cx="747712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" name="Equation" r:id="rId6" imgW="4051080" imgH="660240" progId="Equation.DSMT4">
                  <p:embed/>
                </p:oleObj>
              </mc:Choice>
              <mc:Fallback>
                <p:oleObj name="Equation" r:id="rId6" imgW="4051080" imgH="6602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8E97A5E-252B-4C73-BD0F-03A57A765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250" y="3371995"/>
                        <a:ext cx="7477125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B465A1-A59C-4563-BCF6-562424788CC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551364" y="607854"/>
          <a:ext cx="14763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0" name="Equation" r:id="rId8" imgW="799920" imgH="393480" progId="Equation.DSMT4">
                  <p:embed/>
                </p:oleObj>
              </mc:Choice>
              <mc:Fallback>
                <p:oleObj name="Equation" r:id="rId8" imgW="799920" imgH="3934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B465A1-A59C-4563-BCF6-562424788C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51364" y="607854"/>
                        <a:ext cx="147637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F53D1D7-F233-456E-A21B-B397ABDD78C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692340" y="3797257"/>
          <a:ext cx="3762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" name="Equation" r:id="rId10" imgW="203040" imgH="164880" progId="Equation.DSMT4">
                  <p:embed/>
                </p:oleObj>
              </mc:Choice>
              <mc:Fallback>
                <p:oleObj name="Equation" r:id="rId10" imgW="203040" imgH="1648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1F53D1D7-F233-456E-A21B-B397ABDD7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92340" y="3797257"/>
                        <a:ext cx="376237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0545" y="4744322"/>
            <a:ext cx="5255089" cy="1844976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77325" y="1570828"/>
            <a:ext cx="8350414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注意换元前后积分区间、被积函数、积分变量的变化。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157801" y="4907817"/>
            <a:ext cx="3303555" cy="9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熟练掌握连续定义</a:t>
            </a:r>
            <a:endParaRPr lang="en-US" altLang="zh-CN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与无穷小量等价替换</a:t>
            </a:r>
          </a:p>
        </p:txBody>
      </p:sp>
    </p:spTree>
    <p:extLst>
      <p:ext uri="{BB962C8B-B14F-4D97-AF65-F5344CB8AC3E}">
        <p14:creationId xmlns:p14="http://schemas.microsoft.com/office/powerpoint/2010/main" val="109513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5" y="762004"/>
            <a:ext cx="8283585" cy="1399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96858" y="735878"/>
            <a:ext cx="47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120569" y="2518059"/>
            <a:ext cx="580754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6CACF13-A849-44AD-93DD-342D8F437D2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7703" y="533061"/>
          <a:ext cx="7010400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2" name="Equation" r:id="rId3" imgW="3797280" imgH="672840" progId="Equation.DSMT4">
                  <p:embed/>
                </p:oleObj>
              </mc:Choice>
              <mc:Fallback>
                <p:oleObj name="Equation" r:id="rId3" imgW="3797280" imgH="67284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6CACF13-A849-44AD-93DD-342D8F437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03" y="533061"/>
                        <a:ext cx="7010400" cy="124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F80DCCD-8F86-400F-A727-D732C7FDE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930312"/>
              </p:ext>
            </p:extLst>
          </p:nvPr>
        </p:nvGraphicFramePr>
        <p:xfrm>
          <a:off x="37282" y="3111273"/>
          <a:ext cx="902652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" name="Equation" r:id="rId5" imgW="4889160" imgH="723600" progId="Equation.DSMT4">
                  <p:embed/>
                </p:oleObj>
              </mc:Choice>
              <mc:Fallback>
                <p:oleObj name="Equation" r:id="rId5" imgW="4889160" imgH="7236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F80DCCD-8F86-400F-A727-D732C7FDE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282" y="3111273"/>
                        <a:ext cx="902652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A5096C7-07DE-4351-BC3F-14416B82CA3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96616" y="558394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" name="Equation" r:id="rId7" imgW="164880" imgH="164880" progId="Equation.DSMT4">
                  <p:embed/>
                </p:oleObj>
              </mc:Choice>
              <mc:Fallback>
                <p:oleObj name="Equation" r:id="rId7" imgW="164880" imgH="1648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A5096C7-07DE-4351-BC3F-14416B82C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96616" y="558394"/>
                        <a:ext cx="304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FFA96AF-D63C-446B-ADD1-9C2DF18CF1B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544267" y="3203057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" name="Equation" r:id="rId9" imgW="164880" imgH="164880" progId="Equation.DSMT4">
                  <p:embed/>
                </p:oleObj>
              </mc:Choice>
              <mc:Fallback>
                <p:oleObj name="Equation" r:id="rId9" imgW="164880" imgH="1648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FFA96AF-D63C-446B-ADD1-9C2DF18CF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44267" y="3203057"/>
                        <a:ext cx="304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0000">
            <a:off x="1109123" y="1973292"/>
            <a:ext cx="4532531" cy="10060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717232" y="4549850"/>
            <a:ext cx="5976000" cy="221589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5908082" y="1202234"/>
            <a:ext cx="3028100" cy="10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题干具有迷惑性</a:t>
            </a:r>
            <a:endParaRPr lang="en-US" altLang="zh-CN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实际需要做</a:t>
            </a:r>
            <a:r>
              <a:rPr lang="en-US" altLang="zh-CN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次积分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5908083" y="3727358"/>
            <a:ext cx="3028100" cy="9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熟练掌握可导定义</a:t>
            </a:r>
            <a:endParaRPr lang="en-US" altLang="zh-CN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即左右导数相等</a:t>
            </a:r>
          </a:p>
        </p:txBody>
      </p:sp>
    </p:spTree>
    <p:extLst>
      <p:ext uri="{BB962C8B-B14F-4D97-AF65-F5344CB8AC3E}">
        <p14:creationId xmlns:p14="http://schemas.microsoft.com/office/powerpoint/2010/main" val="135486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D0A665E-18FF-465B-B83C-EB6F658F537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1675" y="198005"/>
          <a:ext cx="5205412" cy="199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6" name="Equation" r:id="rId3" imgW="2819160" imgH="1079280" progId="Equation.DSMT4">
                  <p:embed/>
                </p:oleObj>
              </mc:Choice>
              <mc:Fallback>
                <p:oleObj name="Equation" r:id="rId3" imgW="2819160" imgH="10792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D0A665E-18FF-465B-B83C-EB6F658F5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675" y="198005"/>
                        <a:ext cx="5205412" cy="1992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6318D0B-AA47-4EDA-A8E0-5B1EC283DE9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95476" y="224494"/>
          <a:ext cx="280987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7" name="Equation" r:id="rId5" imgW="152280" imgH="177480" progId="Equation.DSMT4">
                  <p:embed/>
                </p:oleObj>
              </mc:Choice>
              <mc:Fallback>
                <p:oleObj name="Equation" r:id="rId5" imgW="152280" imgH="177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56318D0B-AA47-4EDA-A8E0-5B1EC283DE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95476" y="224494"/>
                        <a:ext cx="280987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243637" y="3493518"/>
            <a:ext cx="6480000" cy="2894038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048698" y="2577828"/>
            <a:ext cx="6697575" cy="53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进行凑微分或换元，从而更直观地进行判断。</a:t>
            </a:r>
          </a:p>
        </p:txBody>
      </p:sp>
    </p:spTree>
    <p:extLst>
      <p:ext uri="{BB962C8B-B14F-4D97-AF65-F5344CB8AC3E}">
        <p14:creationId xmlns:p14="http://schemas.microsoft.com/office/powerpoint/2010/main" val="30099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6CACF13-A849-44AD-93DD-342D8F437D2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718" y="443351"/>
          <a:ext cx="9072563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0" name="Equation" r:id="rId3" imgW="4914720" imgH="876240" progId="Equation.DSMT4">
                  <p:embed/>
                </p:oleObj>
              </mc:Choice>
              <mc:Fallback>
                <p:oleObj name="Equation" r:id="rId3" imgW="4914720" imgH="87624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6CACF13-A849-44AD-93DD-342D8F437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18" y="443351"/>
                        <a:ext cx="9072563" cy="161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F80DCCD-8F86-400F-A727-D732C7FDE5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573" y="3716167"/>
          <a:ext cx="8158163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" name="Equation" r:id="rId5" imgW="4419360" imgH="939600" progId="Equation.DSMT4">
                  <p:embed/>
                </p:oleObj>
              </mc:Choice>
              <mc:Fallback>
                <p:oleObj name="Equation" r:id="rId5" imgW="4419360" imgH="9396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F80DCCD-8F86-400F-A727-D732C7FDE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573" y="3716167"/>
                        <a:ext cx="8158163" cy="173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035DA66-7BCF-4F00-9CDA-85C673C0328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10072" y="625831"/>
          <a:ext cx="280987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Equation" r:id="rId7" imgW="152280" imgH="177480" progId="Equation.DSMT4">
                  <p:embed/>
                </p:oleObj>
              </mc:Choice>
              <mc:Fallback>
                <p:oleObj name="Equation" r:id="rId7" imgW="152280" imgH="177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035DA66-7BCF-4F00-9CDA-85C673C032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10072" y="625831"/>
                        <a:ext cx="280987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DD145DA-4A5E-4C42-A9A2-034CC5FC7A8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421005" y="3742293"/>
          <a:ext cx="280987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" name="Equation" r:id="rId9" imgW="152280" imgH="177480" progId="Equation.DSMT4">
                  <p:embed/>
                </p:oleObj>
              </mc:Choice>
              <mc:Fallback>
                <p:oleObj name="Equation" r:id="rId9" imgW="152280" imgH="1774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DD145DA-4A5E-4C42-A9A2-034CC5FC7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1005" y="3742293"/>
                        <a:ext cx="280987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14957" y="2318586"/>
            <a:ext cx="75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“偶函数”积分得到“奇函数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常数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”，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因此只有一个奇函数，即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C=0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时的情况。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957" y="5727084"/>
            <a:ext cx="75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满足相关条件，即意味着函数需要在给定区间连续。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选项在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处不连续。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</p:spTree>
    <p:extLst>
      <p:ext uri="{BB962C8B-B14F-4D97-AF65-F5344CB8AC3E}">
        <p14:creationId xmlns:p14="http://schemas.microsoft.com/office/powerpoint/2010/main" val="253266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5B8943A-3149-4273-80C8-E1F9E016C26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2107" y="343475"/>
          <a:ext cx="2039938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Equation" r:id="rId3" imgW="1104840" imgH="507960" progId="Equation.DSMT4">
                  <p:embed/>
                </p:oleObj>
              </mc:Choice>
              <mc:Fallback>
                <p:oleObj name="Equation" r:id="rId3" imgW="1104840" imgH="5079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5B8943A-3149-4273-80C8-E1F9E016C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107" y="343475"/>
                        <a:ext cx="2039938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8" y="2748338"/>
            <a:ext cx="6753497" cy="303733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3593264" y="2709149"/>
            <a:ext cx="756668" cy="415756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09065" y="1521690"/>
            <a:ext cx="7598911" cy="9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熟练掌握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洛必达法则的使用范围及计算过程；</a:t>
            </a:r>
            <a:endParaRPr lang="en-US" altLang="zh-CN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注意有些负号不能漏掉，有些地方会</a:t>
            </a:r>
            <a:r>
              <a:rPr lang="zh-CN" altLang="en-US" sz="2600" b="1" u="sng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负负得正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4245428" y="2385149"/>
            <a:ext cx="2520000" cy="32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334D110-8F78-484A-814B-053D1270557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4398" y="313264"/>
          <a:ext cx="22050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Equation" r:id="rId3" imgW="1193760" imgH="330120" progId="Equation.DSMT4">
                  <p:embed/>
                </p:oleObj>
              </mc:Choice>
              <mc:Fallback>
                <p:oleObj name="Equation" r:id="rId3" imgW="1193760" imgH="3301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334D110-8F78-484A-814B-053D127055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398" y="313264"/>
                        <a:ext cx="2205038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2" name="矩形 1"/>
          <p:cNvSpPr/>
          <p:nvPr/>
        </p:nvSpPr>
        <p:spPr>
          <a:xfrm>
            <a:off x="1789610" y="2272938"/>
            <a:ext cx="5225143" cy="10058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三角函数公式是否熟练？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8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0" y="645980"/>
            <a:ext cx="3240000" cy="1008000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三角函数的定义</a:t>
            </a:r>
          </a:p>
        </p:txBody>
      </p:sp>
      <p:sp>
        <p:nvSpPr>
          <p:cNvPr id="13315" name="AutoShape 3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2078353"/>
            <a:ext cx="3240000" cy="1008000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40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诱导公式</a:t>
            </a:r>
            <a:r>
              <a:rPr lang="en-US" altLang="zh-CN" sz="40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3316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3510726"/>
            <a:ext cx="3240000" cy="1006525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40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诱导公式</a:t>
            </a:r>
            <a:r>
              <a:rPr lang="en-US" altLang="zh-CN" sz="40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3317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0" y="4941624"/>
            <a:ext cx="3240000" cy="1199866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同角</a:t>
            </a:r>
            <a:r>
              <a:rPr lang="zh-CN" altLang="en-US" sz="3200" b="1" dirty="0" smtClean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三角函数</a:t>
            </a:r>
            <a:endParaRPr lang="en-US" altLang="zh-CN" sz="3200" b="1" dirty="0" smtClean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</a:t>
            </a:r>
            <a:r>
              <a:rPr lang="zh-CN" altLang="en-US" sz="32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</a:t>
            </a:r>
          </a:p>
        </p:txBody>
      </p:sp>
      <p:sp>
        <p:nvSpPr>
          <p:cNvPr id="13318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544000" y="-1"/>
            <a:ext cx="3600000" cy="1137671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</a:t>
            </a:r>
            <a:r>
              <a:rPr lang="zh-CN" altLang="en-US" sz="32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角和与差的</a:t>
            </a:r>
          </a:p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三角函数</a:t>
            </a:r>
            <a:endParaRPr lang="zh-CN" altLang="en-US" sz="32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9" name="AutoShape 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544000" y="1327082"/>
            <a:ext cx="3600000" cy="990000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40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倍角公式</a:t>
            </a:r>
          </a:p>
        </p:txBody>
      </p:sp>
      <p:sp>
        <p:nvSpPr>
          <p:cNvPr id="13320" name="AutoShape 8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544000" y="2493430"/>
            <a:ext cx="3600000" cy="990000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40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半角公式</a:t>
            </a:r>
          </a:p>
        </p:txBody>
      </p:sp>
      <p:sp>
        <p:nvSpPr>
          <p:cNvPr id="13321" name="AutoShape 9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544000" y="6019800"/>
            <a:ext cx="3600000" cy="838200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40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积化和差</a:t>
            </a:r>
          </a:p>
        </p:txBody>
      </p:sp>
      <p:sp>
        <p:nvSpPr>
          <p:cNvPr id="13322" name="AutoShape 10">
            <a:hlinkClick r:id="rId9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544000" y="3672841"/>
            <a:ext cx="3600000" cy="990600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40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万能公式</a:t>
            </a:r>
          </a:p>
        </p:txBody>
      </p:sp>
      <p:sp>
        <p:nvSpPr>
          <p:cNvPr id="13324" name="AutoShape 12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544000" y="4839789"/>
            <a:ext cx="3600000" cy="990600"/>
          </a:xfrm>
          <a:prstGeom prst="actionButtonBlan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zh-CN" altLang="en-US" sz="40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和差化积</a:t>
            </a:r>
          </a:p>
        </p:txBody>
      </p:sp>
      <p:sp>
        <p:nvSpPr>
          <p:cNvPr id="13325" name="AutoShape 1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888377" y="0"/>
            <a:ext cx="990600" cy="6858000"/>
          </a:xfrm>
          <a:prstGeom prst="actionButtonBlank">
            <a:avLst/>
          </a:prstGeom>
          <a:solidFill>
            <a:srgbClr val="FF99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</a:t>
            </a: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角</a:t>
            </a: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</a:t>
            </a: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</a:p>
          <a:p>
            <a:pPr algn="ctr"/>
            <a:r>
              <a:rPr lang="zh-CN" altLang="en-US" sz="4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</a:t>
            </a:r>
            <a:endParaRPr lang="en-US" altLang="zh-CN" sz="40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4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</a:t>
            </a:r>
            <a:endParaRPr lang="zh-CN" altLang="en-US" sz="4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</a:t>
            </a: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式</a:t>
            </a:r>
          </a:p>
          <a:p>
            <a:pPr algn="ctr"/>
            <a:endParaRPr lang="zh-CN" altLang="en-US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3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>
            <p:extLst/>
          </p:nvPr>
        </p:nvGraphicFramePr>
        <p:xfrm>
          <a:off x="436563" y="1447800"/>
          <a:ext cx="4325937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7" name="Equation" r:id="rId3" imgW="1346040" imgH="1269720" progId="Equation.DSMT4">
                  <p:embed/>
                </p:oleObj>
              </mc:Choice>
              <mc:Fallback>
                <p:oleObj name="Equation" r:id="rId3" imgW="1346040" imgH="1269720" progId="Equation.DSMT4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1447800"/>
                        <a:ext cx="4325937" cy="4419600"/>
                      </a:xfrm>
                      <a:prstGeom prst="rect">
                        <a:avLst/>
                      </a:prstGeom>
                      <a:solidFill>
                        <a:srgbClr val="D9EC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5334000" y="4572000"/>
            <a:ext cx="3505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 flipH="1" flipV="1">
            <a:off x="6934200" y="2133600"/>
            <a:ext cx="0" cy="4267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6934200" y="2239368"/>
            <a:ext cx="1219200" cy="234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7696200" y="3200400"/>
            <a:ext cx="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H="1">
            <a:off x="6934200" y="3124200"/>
            <a:ext cx="7620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/>
        </p:nvGraphicFramePr>
        <p:xfrm>
          <a:off x="6477000" y="2133600"/>
          <a:ext cx="3444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8" r:id="rId5" imgW="139579" imgH="164957" progId="Equation.3">
                  <p:embed/>
                </p:oleObj>
              </mc:Choice>
              <mc:Fallback>
                <p:oleObj r:id="rId5" imgW="139579" imgH="164957" progId="Equation.3">
                  <p:embed/>
                  <p:pic>
                    <p:nvPicPr>
                      <p:cNvPr id="513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133600"/>
                        <a:ext cx="344488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Object 13"/>
          <p:cNvGraphicFramePr>
            <a:graphicFrameLocks noChangeAspect="1"/>
          </p:cNvGraphicFramePr>
          <p:nvPr/>
        </p:nvGraphicFramePr>
        <p:xfrm>
          <a:off x="6477000" y="2895600"/>
          <a:ext cx="3444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9" r:id="rId7" imgW="139579" imgH="164957" progId="Equation.3">
                  <p:embed/>
                </p:oleObj>
              </mc:Choice>
              <mc:Fallback>
                <p:oleObj r:id="rId7" imgW="139579" imgH="164957" progId="Equation.3">
                  <p:embed/>
                  <p:pic>
                    <p:nvPicPr>
                      <p:cNvPr id="513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895600"/>
                        <a:ext cx="344488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Object 12"/>
          <p:cNvGraphicFramePr>
            <a:graphicFrameLocks noChangeAspect="1"/>
          </p:cNvGraphicFramePr>
          <p:nvPr/>
        </p:nvGraphicFramePr>
        <p:xfrm>
          <a:off x="7848600" y="2895600"/>
          <a:ext cx="9906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0" r:id="rId9" imgW="660113" imgH="203112" progId="Equation.3">
                  <p:embed/>
                </p:oleObj>
              </mc:Choice>
              <mc:Fallback>
                <p:oleObj r:id="rId9" imgW="660113" imgH="203112" progId="Equation.3">
                  <p:embed/>
                  <p:pic>
                    <p:nvPicPr>
                      <p:cNvPr id="513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895600"/>
                        <a:ext cx="9906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"/>
          <p:cNvGraphicFramePr>
            <a:graphicFrameLocks noChangeAspect="1"/>
          </p:cNvGraphicFramePr>
          <p:nvPr/>
        </p:nvGraphicFramePr>
        <p:xfrm>
          <a:off x="6400800" y="4648200"/>
          <a:ext cx="34448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1" r:id="rId11" imgW="152202" imgH="177569" progId="Equation.3">
                  <p:embed/>
                </p:oleObj>
              </mc:Choice>
              <mc:Fallback>
                <p:oleObj r:id="rId11" imgW="152202" imgH="177569" progId="Equation.3">
                  <p:embed/>
                  <p:pic>
                    <p:nvPicPr>
                      <p:cNvPr id="513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648200"/>
                        <a:ext cx="344488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0"/>
          <p:cNvGraphicFramePr>
            <a:graphicFrameLocks noChangeAspect="1"/>
          </p:cNvGraphicFramePr>
          <p:nvPr/>
        </p:nvGraphicFramePr>
        <p:xfrm>
          <a:off x="7543800" y="4724400"/>
          <a:ext cx="3222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2" r:id="rId13" imgW="126835" imgH="139518" progId="Equation.3">
                  <p:embed/>
                </p:oleObj>
              </mc:Choice>
              <mc:Fallback>
                <p:oleObj r:id="rId13" imgW="126835" imgH="139518" progId="Equation.3">
                  <p:embed/>
                  <p:pic>
                    <p:nvPicPr>
                      <p:cNvPr id="51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724400"/>
                        <a:ext cx="32226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9"/>
          <p:cNvGraphicFramePr>
            <a:graphicFrameLocks noChangeAspect="1"/>
          </p:cNvGraphicFramePr>
          <p:nvPr/>
        </p:nvGraphicFramePr>
        <p:xfrm>
          <a:off x="8229600" y="4648200"/>
          <a:ext cx="609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3" r:id="rId15" imgW="177492" imgH="164814" progId="Equation.3">
                  <p:embed/>
                </p:oleObj>
              </mc:Choice>
              <mc:Fallback>
                <p:oleObj r:id="rId15" imgW="177492" imgH="164814" progId="Equation.3">
                  <p:embed/>
                  <p:pic>
                    <p:nvPicPr>
                      <p:cNvPr id="51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4648200"/>
                        <a:ext cx="6096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322992" y="245664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</a:rPr>
              <a:t>三角函数的定义</a:t>
            </a:r>
          </a:p>
        </p:txBody>
      </p:sp>
    </p:spTree>
    <p:extLst>
      <p:ext uri="{BB962C8B-B14F-4D97-AF65-F5344CB8AC3E}">
        <p14:creationId xmlns:p14="http://schemas.microsoft.com/office/powerpoint/2010/main" val="4574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2" name="Object 10"/>
          <p:cNvGraphicFramePr>
            <a:graphicFrameLocks noChangeAspect="1"/>
          </p:cNvGraphicFramePr>
          <p:nvPr>
            <p:extLst/>
          </p:nvPr>
        </p:nvGraphicFramePr>
        <p:xfrm>
          <a:off x="2381250" y="1882639"/>
          <a:ext cx="65563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1" name="Equation" r:id="rId3" imgW="2933640" imgH="431640" progId="Equation.DSMT4">
                  <p:embed/>
                </p:oleObj>
              </mc:Choice>
              <mc:Fallback>
                <p:oleObj name="Equation" r:id="rId3" imgW="2933640" imgH="431640" progId="Equation.DSMT4">
                  <p:embed/>
                  <p:pic>
                    <p:nvPicPr>
                      <p:cNvPr id="308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882639"/>
                        <a:ext cx="6556375" cy="9286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9"/>
          <p:cNvGraphicFramePr>
            <a:graphicFrameLocks noChangeAspect="1"/>
          </p:cNvGraphicFramePr>
          <p:nvPr>
            <p:extLst/>
          </p:nvPr>
        </p:nvGraphicFramePr>
        <p:xfrm>
          <a:off x="2381249" y="608012"/>
          <a:ext cx="654843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2" name="Equation" r:id="rId5" imgW="2831760" imgH="431640" progId="Equation.DSMT4">
                  <p:embed/>
                </p:oleObj>
              </mc:Choice>
              <mc:Fallback>
                <p:oleObj name="Equation" r:id="rId5" imgW="2831760" imgH="431640" progId="Equation.DSMT4">
                  <p:embed/>
                  <p:pic>
                    <p:nvPicPr>
                      <p:cNvPr id="30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49" y="608012"/>
                        <a:ext cx="6548438" cy="9921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8"/>
          <p:cNvGraphicFramePr>
            <a:graphicFrameLocks noChangeAspect="1"/>
          </p:cNvGraphicFramePr>
          <p:nvPr>
            <p:extLst/>
          </p:nvPr>
        </p:nvGraphicFramePr>
        <p:xfrm>
          <a:off x="2382837" y="3093766"/>
          <a:ext cx="655478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3" name="Equation" r:id="rId7" imgW="2539800" imgH="431640" progId="Equation.DSMT4">
                  <p:embed/>
                </p:oleObj>
              </mc:Choice>
              <mc:Fallback>
                <p:oleObj name="Equation" r:id="rId7" imgW="2539800" imgH="431640" progId="Equation.DSMT4">
                  <p:embed/>
                  <p:pic>
                    <p:nvPicPr>
                      <p:cNvPr id="30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7" y="3093766"/>
                        <a:ext cx="6554788" cy="10795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>
            <p:extLst/>
          </p:nvPr>
        </p:nvGraphicFramePr>
        <p:xfrm>
          <a:off x="2381250" y="4455705"/>
          <a:ext cx="6548437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" name="Equation" r:id="rId9" imgW="2781000" imgH="431640" progId="Equation.DSMT4">
                  <p:embed/>
                </p:oleObj>
              </mc:Choice>
              <mc:Fallback>
                <p:oleObj name="Equation" r:id="rId9" imgW="2781000" imgH="431640" progId="Equation.DSMT4">
                  <p:embed/>
                  <p:pic>
                    <p:nvPicPr>
                      <p:cNvPr id="30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4455705"/>
                        <a:ext cx="6548437" cy="10239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>
            <p:extLst/>
          </p:nvPr>
        </p:nvGraphicFramePr>
        <p:xfrm>
          <a:off x="2382837" y="5762082"/>
          <a:ext cx="6608763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5" name="Equation" r:id="rId11" imgW="2819160" imgH="431640" progId="Equation.DSMT4">
                  <p:embed/>
                </p:oleObj>
              </mc:Choice>
              <mc:Fallback>
                <p:oleObj name="Equation" r:id="rId11" imgW="2819160" imgH="431640" progId="Equation.DSMT4">
                  <p:embed/>
                  <p:pic>
                    <p:nvPicPr>
                      <p:cNvPr id="30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7" y="5762082"/>
                        <a:ext cx="6608763" cy="9794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AutoShape 12"/>
          <p:cNvSpPr>
            <a:spLocks/>
          </p:cNvSpPr>
          <p:nvPr/>
        </p:nvSpPr>
        <p:spPr bwMode="auto">
          <a:xfrm>
            <a:off x="1809750" y="1053152"/>
            <a:ext cx="533400" cy="5410200"/>
          </a:xfrm>
          <a:prstGeom prst="leftBrace">
            <a:avLst>
              <a:gd name="adj1" fmla="val 84524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421868" y="990600"/>
            <a:ext cx="1092607" cy="5067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</a:rPr>
              <a:t>函数名不变，符号看象限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0" y="0"/>
            <a:ext cx="2895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宋体" panose="02010600030101010101" pitchFamily="2" charset="-122"/>
              </a:rPr>
              <a:t>诱导公式</a:t>
            </a:r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10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>
            <p:extLst/>
          </p:nvPr>
        </p:nvGraphicFramePr>
        <p:xfrm>
          <a:off x="2404423" y="2306828"/>
          <a:ext cx="6438900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0" name="Equation" r:id="rId3" imgW="2628720" imgH="812520" progId="Equation.DSMT4">
                  <p:embed/>
                </p:oleObj>
              </mc:Choice>
              <mc:Fallback>
                <p:oleObj name="Equation" r:id="rId3" imgW="2628720" imgH="812520" progId="Equation.DSMT4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423" y="2306828"/>
                        <a:ext cx="6438900" cy="126523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>
            <p:extLst/>
          </p:nvPr>
        </p:nvGraphicFramePr>
        <p:xfrm>
          <a:off x="2404423" y="5415462"/>
          <a:ext cx="649922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1" name="Equation" r:id="rId5" imgW="2971800" imgH="812520" progId="Equation.DSMT4">
                  <p:embed/>
                </p:oleObj>
              </mc:Choice>
              <mc:Fallback>
                <p:oleObj name="Equation" r:id="rId5" imgW="2971800" imgH="812520" progId="Equation.DSMT4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423" y="5415462"/>
                        <a:ext cx="6499225" cy="11906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>
            <p:extLst/>
          </p:nvPr>
        </p:nvGraphicFramePr>
        <p:xfrm>
          <a:off x="2404423" y="3822251"/>
          <a:ext cx="6513512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2" name="Equation" r:id="rId7" imgW="2908080" imgH="812520" progId="Equation.DSMT4">
                  <p:embed/>
                </p:oleObj>
              </mc:Choice>
              <mc:Fallback>
                <p:oleObj name="Equation" r:id="rId7" imgW="2908080" imgH="812520" progId="Equation.DSMT4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423" y="3822251"/>
                        <a:ext cx="6513512" cy="13430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>
            <p:extLst/>
          </p:nvPr>
        </p:nvGraphicFramePr>
        <p:xfrm>
          <a:off x="2404423" y="705680"/>
          <a:ext cx="637698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3" name="Equation" r:id="rId9" imgW="2806560" imgH="799920" progId="Equation.DSMT4">
                  <p:embed/>
                </p:oleObj>
              </mc:Choice>
              <mc:Fallback>
                <p:oleObj name="Equation" r:id="rId9" imgW="2806560" imgH="799920" progId="Equation.DSMT4">
                  <p:embed/>
                  <p:pic>
                    <p:nvPicPr>
                      <p:cNvPr id="41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423" y="705680"/>
                        <a:ext cx="6376988" cy="135096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AutoShape 8"/>
          <p:cNvSpPr>
            <a:spLocks/>
          </p:cNvSpPr>
          <p:nvPr/>
        </p:nvSpPr>
        <p:spPr bwMode="auto">
          <a:xfrm>
            <a:off x="1698010" y="1183944"/>
            <a:ext cx="533400" cy="4953000"/>
          </a:xfrm>
          <a:prstGeom prst="leftBrace">
            <a:avLst>
              <a:gd name="adj1" fmla="val 77381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81862" y="990600"/>
            <a:ext cx="1092607" cy="53146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</a:rPr>
              <a:t>函数名改变，符号看象限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0" y="0"/>
            <a:ext cx="2895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FF0000"/>
                </a:solidFill>
                <a:latin typeface="宋体" panose="02010600030101010101" pitchFamily="2" charset="-122"/>
              </a:rPr>
              <a:t>诱导公式</a:t>
            </a:r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6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8" name="Object 4"/>
          <p:cNvGraphicFramePr>
            <a:graphicFrameLocks noChangeAspect="1"/>
          </p:cNvGraphicFramePr>
          <p:nvPr>
            <p:extLst/>
          </p:nvPr>
        </p:nvGraphicFramePr>
        <p:xfrm>
          <a:off x="4746625" y="638175"/>
          <a:ext cx="3078163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9" name="Equation" r:id="rId3" imgW="1002960" imgH="634680" progId="Equation.DSMT4">
                  <p:embed/>
                </p:oleObj>
              </mc:Choice>
              <mc:Fallback>
                <p:oleObj name="Equation" r:id="rId3" imgW="1002960" imgH="634680" progId="Equation.DSMT4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25" y="638175"/>
                        <a:ext cx="3078163" cy="14382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>
            <p:extLst/>
          </p:nvPr>
        </p:nvGraphicFramePr>
        <p:xfrm>
          <a:off x="4906963" y="2636838"/>
          <a:ext cx="2835275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0" name="Equation" r:id="rId5" imgW="1206360" imgH="1066680" progId="Equation.DSMT4">
                  <p:embed/>
                </p:oleObj>
              </mc:Choice>
              <mc:Fallback>
                <p:oleObj name="Equation" r:id="rId5" imgW="1206360" imgH="1066680" progId="Equation.DSMT4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963" y="2636838"/>
                        <a:ext cx="2835275" cy="15446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" name="Object 2"/>
          <p:cNvGraphicFramePr>
            <a:graphicFrameLocks noChangeAspect="1"/>
          </p:cNvGraphicFramePr>
          <p:nvPr>
            <p:extLst/>
          </p:nvPr>
        </p:nvGraphicFramePr>
        <p:xfrm>
          <a:off x="4802188" y="4770438"/>
          <a:ext cx="311785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1" name="Equation" r:id="rId7" imgW="1269720" imgH="698400" progId="Equation.DSMT4">
                  <p:embed/>
                </p:oleObj>
              </mc:Choice>
              <mc:Fallback>
                <p:oleObj name="Equation" r:id="rId7" imgW="1269720" imgH="698400" progId="Equation.DSMT4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188" y="4770438"/>
                        <a:ext cx="3117850" cy="17033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2362200" y="1143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rgbClr val="FF0000"/>
                </a:solidFill>
              </a:rPr>
              <a:t>倒数关系：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2286000" y="3048000"/>
            <a:ext cx="236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rgbClr val="FF0000"/>
                </a:solidFill>
              </a:rPr>
              <a:t>商数关系：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2362200" y="5181600"/>
            <a:ext cx="228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</a:rPr>
              <a:t>平方</a:t>
            </a:r>
            <a:r>
              <a:rPr lang="zh-CN" altLang="en-US" sz="3600" dirty="0" smtClean="0">
                <a:solidFill>
                  <a:srgbClr val="FF0000"/>
                </a:solidFill>
              </a:rPr>
              <a:t>关系：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6155" name="AutoShape 11"/>
          <p:cNvSpPr>
            <a:spLocks/>
          </p:cNvSpPr>
          <p:nvPr/>
        </p:nvSpPr>
        <p:spPr bwMode="auto">
          <a:xfrm>
            <a:off x="1905000" y="1447800"/>
            <a:ext cx="381000" cy="4114800"/>
          </a:xfrm>
          <a:prstGeom prst="leftBrace">
            <a:avLst>
              <a:gd name="adj1" fmla="val 90000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rgbClr val="FF0000"/>
              </a:solidFill>
            </a:endParaRP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840472" y="1020168"/>
            <a:ext cx="7937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宋体" panose="02010600030101010101" pitchFamily="2" charset="-122"/>
              </a:rPr>
              <a:t>同角三角函数基本关系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73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609600"/>
            <a:ext cx="9071829" cy="17878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45121" y="651957"/>
            <a:ext cx="47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32" y="2831494"/>
            <a:ext cx="5308489" cy="17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2" name="Object 4"/>
          <p:cNvGraphicFramePr>
            <a:graphicFrameLocks noChangeAspect="1"/>
          </p:cNvGraphicFramePr>
          <p:nvPr>
            <p:extLst/>
          </p:nvPr>
        </p:nvGraphicFramePr>
        <p:xfrm>
          <a:off x="768350" y="2922588"/>
          <a:ext cx="76041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3" name="Equation" r:id="rId3" imgW="1942920" imgH="190440" progId="Equation.DSMT4">
                  <p:embed/>
                </p:oleObj>
              </mc:Choice>
              <mc:Fallback>
                <p:oleObj name="Equation" r:id="rId3" imgW="1942920" imgH="190440" progId="Equation.DSMT4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2922588"/>
                        <a:ext cx="7604125" cy="812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>
            <p:extLst/>
          </p:nvPr>
        </p:nvGraphicFramePr>
        <p:xfrm>
          <a:off x="700088" y="1625600"/>
          <a:ext cx="7745412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4" name="Equation" r:id="rId5" imgW="1968480" imgH="190440" progId="Equation.DSMT4">
                  <p:embed/>
                </p:oleObj>
              </mc:Choice>
              <mc:Fallback>
                <p:oleObj name="Equation" r:id="rId5" imgW="1968480" imgH="190440" progId="Equation.DSMT4">
                  <p:embed/>
                  <p:pic>
                    <p:nvPicPr>
                      <p:cNvPr id="71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1625600"/>
                        <a:ext cx="7745412" cy="7858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0" name="Object 2"/>
          <p:cNvGraphicFramePr>
            <a:graphicFrameLocks noChangeAspect="1"/>
          </p:cNvGraphicFramePr>
          <p:nvPr>
            <p:extLst/>
          </p:nvPr>
        </p:nvGraphicFramePr>
        <p:xfrm>
          <a:off x="795338" y="4223880"/>
          <a:ext cx="7553325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" name="Equation" r:id="rId7" imgW="1206360" imgH="304560" progId="Equation.DSMT4">
                  <p:embed/>
                </p:oleObj>
              </mc:Choice>
              <mc:Fallback>
                <p:oleObj name="Equation" r:id="rId7" imgW="1206360" imgH="304560" progId="Equation.DSMT4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4223880"/>
                        <a:ext cx="7553325" cy="13843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1600200" y="228600"/>
            <a:ext cx="6858000" cy="130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1000"/>
              <a:t>.</a:t>
            </a:r>
            <a:r>
              <a:rPr lang="en-US" altLang="zh-CN" sz="700">
                <a:cs typeface="Times New Roman" panose="02020603050405020304" pitchFamily="18" charset="0"/>
              </a:rPr>
              <a:t>       </a:t>
            </a:r>
            <a:r>
              <a:rPr lang="zh-CN" altLang="en-US" sz="4400" b="1">
                <a:solidFill>
                  <a:srgbClr val="FF0000"/>
                </a:solidFill>
              </a:rPr>
              <a:t>两角和与差的三角函数</a:t>
            </a:r>
            <a:r>
              <a:rPr lang="zh-CN" altLang="en-US" sz="1000">
                <a:solidFill>
                  <a:srgbClr val="FF0000"/>
                </a:solidFill>
              </a:rPr>
              <a:t>：</a:t>
            </a:r>
          </a:p>
          <a:p>
            <a:pPr>
              <a:spcBef>
                <a:spcPct val="50000"/>
              </a:spcBef>
            </a:pPr>
            <a:endParaRPr lang="en-US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6" name="Object 4"/>
          <p:cNvGraphicFramePr>
            <a:graphicFrameLocks noChangeAspect="1"/>
          </p:cNvGraphicFramePr>
          <p:nvPr>
            <p:extLst/>
          </p:nvPr>
        </p:nvGraphicFramePr>
        <p:xfrm>
          <a:off x="3165144" y="862013"/>
          <a:ext cx="49815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7" name="Equation" r:id="rId3" imgW="1358640" imgH="177480" progId="Equation.3">
                  <p:embed/>
                </p:oleObj>
              </mc:Choice>
              <mc:Fallback>
                <p:oleObj name="Equation" r:id="rId3" imgW="1358640" imgH="177480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144" y="862013"/>
                        <a:ext cx="4981575" cy="650875"/>
                      </a:xfrm>
                      <a:prstGeom prst="rect">
                        <a:avLst/>
                      </a:prstGeom>
                      <a:solidFill>
                        <a:srgbClr val="FFD5EA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>
            <p:extLst/>
          </p:nvPr>
        </p:nvGraphicFramePr>
        <p:xfrm>
          <a:off x="3165144" y="4929188"/>
          <a:ext cx="51816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8" name="Equation" r:id="rId5" imgW="1002960" imgH="355320" progId="Equation.DSMT4">
                  <p:embed/>
                </p:oleObj>
              </mc:Choice>
              <mc:Fallback>
                <p:oleObj name="Equation" r:id="rId5" imgW="1002960" imgH="355320" progId="Equation.DSMT4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144" y="4929188"/>
                        <a:ext cx="5181600" cy="1447800"/>
                      </a:xfrm>
                      <a:prstGeom prst="rect">
                        <a:avLst/>
                      </a:prstGeom>
                      <a:solidFill>
                        <a:srgbClr val="FFD5EA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" name="Object 2"/>
          <p:cNvGraphicFramePr>
            <a:graphicFrameLocks noChangeAspect="1"/>
          </p:cNvGraphicFramePr>
          <p:nvPr>
            <p:extLst/>
          </p:nvPr>
        </p:nvGraphicFramePr>
        <p:xfrm>
          <a:off x="3165144" y="2166144"/>
          <a:ext cx="4905375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9" name="Equation" r:id="rId7" imgW="1498320" imgH="698400" progId="Equation.3">
                  <p:embed/>
                </p:oleObj>
              </mc:Choice>
              <mc:Fallback>
                <p:oleObj name="Equation" r:id="rId7" imgW="1498320" imgH="69840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144" y="2166144"/>
                        <a:ext cx="4905375" cy="2109788"/>
                      </a:xfrm>
                      <a:prstGeom prst="rect">
                        <a:avLst/>
                      </a:prstGeom>
                      <a:solidFill>
                        <a:srgbClr val="FFD5EA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0" y="3145808"/>
            <a:ext cx="2514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solidFill>
                  <a:srgbClr val="FF0000"/>
                </a:solidFill>
              </a:rPr>
              <a:t>倍角公式</a:t>
            </a:r>
          </a:p>
        </p:txBody>
      </p:sp>
      <p:sp>
        <p:nvSpPr>
          <p:cNvPr id="8199" name="AutoShape 7"/>
          <p:cNvSpPr>
            <a:spLocks/>
          </p:cNvSpPr>
          <p:nvPr/>
        </p:nvSpPr>
        <p:spPr bwMode="auto">
          <a:xfrm>
            <a:off x="2514600" y="1164608"/>
            <a:ext cx="457200" cy="4876800"/>
          </a:xfrm>
          <a:prstGeom prst="leftBrace">
            <a:avLst>
              <a:gd name="adj1" fmla="val 88889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0" name="Object 4"/>
          <p:cNvGraphicFramePr>
            <a:graphicFrameLocks noChangeAspect="1"/>
          </p:cNvGraphicFramePr>
          <p:nvPr>
            <p:extLst/>
          </p:nvPr>
        </p:nvGraphicFramePr>
        <p:xfrm>
          <a:off x="4046538" y="127142"/>
          <a:ext cx="33258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1" name="Equation" r:id="rId3" imgW="1002960" imgH="342720" progId="Equation.DSMT4">
                  <p:embed/>
                </p:oleObj>
              </mc:Choice>
              <mc:Fallback>
                <p:oleObj name="Equation" r:id="rId3" imgW="1002960" imgH="342720" progId="Equation.DSMT4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127142"/>
                        <a:ext cx="3325813" cy="12922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/>
          </p:nvPr>
        </p:nvGraphicFramePr>
        <p:xfrm>
          <a:off x="4046538" y="2409825"/>
          <a:ext cx="33369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2" name="Equation" r:id="rId5" imgW="1015920" imgH="342720" progId="Equation.DSMT4">
                  <p:embed/>
                </p:oleObj>
              </mc:Choice>
              <mc:Fallback>
                <p:oleObj name="Equation" r:id="rId5" imgW="1015920" imgH="342720" progId="Equation.DSMT4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2409825"/>
                        <a:ext cx="3336925" cy="13509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8" name="Object 2"/>
          <p:cNvGraphicFramePr>
            <a:graphicFrameLocks noChangeAspect="1"/>
          </p:cNvGraphicFramePr>
          <p:nvPr>
            <p:extLst/>
          </p:nvPr>
        </p:nvGraphicFramePr>
        <p:xfrm>
          <a:off x="4046538" y="4449479"/>
          <a:ext cx="3883025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3" name="Equation" r:id="rId7" imgW="1206360" imgH="723600" progId="Equation.DSMT4">
                  <p:embed/>
                </p:oleObj>
              </mc:Choice>
              <mc:Fallback>
                <p:oleObj name="Equation" r:id="rId7" imgW="1206360" imgH="723600" progId="Equation.DSMT4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4449479"/>
                        <a:ext cx="3883025" cy="21082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586853" y="2740928"/>
            <a:ext cx="251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4400" b="1" dirty="0">
                <a:solidFill>
                  <a:srgbClr val="FF0000"/>
                </a:solidFill>
              </a:rPr>
              <a:t>半角公式</a:t>
            </a:r>
            <a:r>
              <a:rPr lang="zh-CN" altLang="en-US" sz="1000" dirty="0"/>
              <a:t>         </a:t>
            </a:r>
          </a:p>
          <a:p>
            <a:pPr eaLnBrk="0" hangingPunct="0"/>
            <a:r>
              <a:rPr lang="zh-CN" altLang="en-US" sz="1000" dirty="0"/>
              <a:t>                       </a:t>
            </a:r>
            <a:endParaRPr lang="zh-CN" altLang="en-US" dirty="0"/>
          </a:p>
        </p:txBody>
      </p:sp>
      <p:sp>
        <p:nvSpPr>
          <p:cNvPr id="9223" name="AutoShape 7"/>
          <p:cNvSpPr>
            <a:spLocks/>
          </p:cNvSpPr>
          <p:nvPr/>
        </p:nvSpPr>
        <p:spPr bwMode="auto">
          <a:xfrm>
            <a:off x="3191301" y="636896"/>
            <a:ext cx="533400" cy="5029200"/>
          </a:xfrm>
          <a:prstGeom prst="leftBrace">
            <a:avLst>
              <a:gd name="adj1" fmla="val 78571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4" name="Object 4"/>
          <p:cNvGraphicFramePr>
            <a:graphicFrameLocks noChangeAspect="1"/>
          </p:cNvGraphicFramePr>
          <p:nvPr>
            <p:extLst/>
          </p:nvPr>
        </p:nvGraphicFramePr>
        <p:xfrm>
          <a:off x="3949700" y="339725"/>
          <a:ext cx="3233737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5" name="Equation" r:id="rId3" imgW="1015920" imgH="647640" progId="Equation.DSMT4">
                  <p:embed/>
                </p:oleObj>
              </mc:Choice>
              <mc:Fallback>
                <p:oleObj name="Equation" r:id="rId3" imgW="1015920" imgH="647640" progId="Equation.DSMT4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0" y="339725"/>
                        <a:ext cx="3233737" cy="1682750"/>
                      </a:xfrm>
                      <a:prstGeom prst="rect">
                        <a:avLst/>
                      </a:prstGeom>
                      <a:solidFill>
                        <a:srgbClr val="FFFF9B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/>
          </p:nvPr>
        </p:nvGraphicFramePr>
        <p:xfrm>
          <a:off x="3949700" y="4801394"/>
          <a:ext cx="3378200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6" name="Equation" r:id="rId5" imgW="1015920" imgH="647640" progId="Equation.DSMT4">
                  <p:embed/>
                </p:oleObj>
              </mc:Choice>
              <mc:Fallback>
                <p:oleObj name="Equation" r:id="rId5" imgW="1015920" imgH="647640" progId="Equation.DSMT4">
                  <p:embed/>
                  <p:pic>
                    <p:nvPicPr>
                      <p:cNvPr id="102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0" y="4801394"/>
                        <a:ext cx="3378200" cy="1751012"/>
                      </a:xfrm>
                      <a:prstGeom prst="rect">
                        <a:avLst/>
                      </a:prstGeom>
                      <a:solidFill>
                        <a:srgbClr val="FFFF9B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2" name="Object 2"/>
          <p:cNvGraphicFramePr>
            <a:graphicFrameLocks noChangeAspect="1"/>
          </p:cNvGraphicFramePr>
          <p:nvPr>
            <p:extLst/>
          </p:nvPr>
        </p:nvGraphicFramePr>
        <p:xfrm>
          <a:off x="3949700" y="2538016"/>
          <a:ext cx="3048000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7" name="Equation" r:id="rId7" imgW="1015920" imgH="647640" progId="Equation.DSMT4">
                  <p:embed/>
                </p:oleObj>
              </mc:Choice>
              <mc:Fallback>
                <p:oleObj name="Equation" r:id="rId7" imgW="1015920" imgH="647640" progId="Equation.DSMT4">
                  <p:embed/>
                  <p:pic>
                    <p:nvPicPr>
                      <p:cNvPr id="102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0" y="2538016"/>
                        <a:ext cx="3048000" cy="1747837"/>
                      </a:xfrm>
                      <a:prstGeom prst="rect">
                        <a:avLst/>
                      </a:prstGeom>
                      <a:solidFill>
                        <a:srgbClr val="FFFF9B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228600" y="3048000"/>
            <a:ext cx="2438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solidFill>
                  <a:srgbClr val="FF0000"/>
                </a:solidFill>
              </a:rPr>
              <a:t>万能公式</a:t>
            </a:r>
          </a:p>
        </p:txBody>
      </p:sp>
      <p:sp>
        <p:nvSpPr>
          <p:cNvPr id="10247" name="AutoShape 7"/>
          <p:cNvSpPr>
            <a:spLocks/>
          </p:cNvSpPr>
          <p:nvPr/>
        </p:nvSpPr>
        <p:spPr bwMode="auto">
          <a:xfrm>
            <a:off x="2901950" y="1181100"/>
            <a:ext cx="762000" cy="4495800"/>
          </a:xfrm>
          <a:prstGeom prst="leftBrace">
            <a:avLst>
              <a:gd name="adj1" fmla="val 4916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2206625" y="1676400"/>
          <a:ext cx="65595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4" name="Equation" r:id="rId3" imgW="2260440" imgH="393480" progId="Equation.3">
                  <p:embed/>
                </p:oleObj>
              </mc:Choice>
              <mc:Fallback>
                <p:oleObj name="Equation" r:id="rId3" imgW="2260440" imgH="393480" progId="Equation.3">
                  <p:embed/>
                  <p:pic>
                    <p:nvPicPr>
                      <p:cNvPr id="122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5" y="1676400"/>
                        <a:ext cx="6559550" cy="12954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2189163" y="0"/>
          <a:ext cx="65944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5" name="Equation" r:id="rId5" imgW="2234880" imgH="393480" progId="Equation.3">
                  <p:embed/>
                </p:oleObj>
              </mc:Choice>
              <mc:Fallback>
                <p:oleObj name="Equation" r:id="rId5" imgW="2234880" imgH="393480" progId="Equation.3">
                  <p:embed/>
                  <p:pic>
                    <p:nvPicPr>
                      <p:cNvPr id="122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0"/>
                        <a:ext cx="6594475" cy="13716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979633"/>
              </p:ext>
            </p:extLst>
          </p:nvPr>
        </p:nvGraphicFramePr>
        <p:xfrm>
          <a:off x="2233613" y="5338898"/>
          <a:ext cx="6735762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6" name="Equation" r:id="rId7" imgW="2387520" imgH="406080" progId="Equation.DSMT4">
                  <p:embed/>
                </p:oleObj>
              </mc:Choice>
              <mc:Fallback>
                <p:oleObj name="Equation" r:id="rId7" imgW="2387520" imgH="406080" progId="Equation.DSMT4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5338898"/>
                        <a:ext cx="6735762" cy="12509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2314575" y="3429000"/>
          <a:ext cx="6418263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7" name="Equation" r:id="rId9" imgW="2323800" imgH="393480" progId="Equation.3">
                  <p:embed/>
                </p:oleObj>
              </mc:Choice>
              <mc:Fallback>
                <p:oleObj name="Equation" r:id="rId9" imgW="2323800" imgH="393480" progId="Equation.3">
                  <p:embed/>
                  <p:pic>
                    <p:nvPicPr>
                      <p:cNvPr id="122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3429000"/>
                        <a:ext cx="6418263" cy="13970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235134" y="1371600"/>
            <a:ext cx="809625" cy="411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b="1" dirty="0">
                <a:solidFill>
                  <a:srgbClr val="FF0000"/>
                </a:solidFill>
              </a:rPr>
              <a:t>和</a:t>
            </a:r>
          </a:p>
          <a:p>
            <a:pPr>
              <a:spcBef>
                <a:spcPct val="50000"/>
              </a:spcBef>
            </a:pPr>
            <a:r>
              <a:rPr lang="zh-CN" altLang="en-US" sz="4800" b="1" dirty="0">
                <a:solidFill>
                  <a:srgbClr val="FF0000"/>
                </a:solidFill>
              </a:rPr>
              <a:t>差</a:t>
            </a:r>
          </a:p>
          <a:p>
            <a:pPr>
              <a:spcBef>
                <a:spcPct val="50000"/>
              </a:spcBef>
            </a:pPr>
            <a:r>
              <a:rPr lang="zh-CN" altLang="en-US" sz="4800" b="1" dirty="0">
                <a:solidFill>
                  <a:srgbClr val="FF0000"/>
                </a:solidFill>
              </a:rPr>
              <a:t>化</a:t>
            </a:r>
          </a:p>
          <a:p>
            <a:pPr>
              <a:spcBef>
                <a:spcPct val="50000"/>
              </a:spcBef>
            </a:pPr>
            <a:r>
              <a:rPr lang="zh-CN" altLang="en-US" sz="4800" b="1" dirty="0">
                <a:solidFill>
                  <a:srgbClr val="FF0000"/>
                </a:solidFill>
              </a:rPr>
              <a:t>积</a:t>
            </a:r>
          </a:p>
        </p:txBody>
      </p:sp>
      <p:sp>
        <p:nvSpPr>
          <p:cNvPr id="12297" name="AutoShape 9"/>
          <p:cNvSpPr>
            <a:spLocks/>
          </p:cNvSpPr>
          <p:nvPr/>
        </p:nvSpPr>
        <p:spPr bwMode="auto">
          <a:xfrm>
            <a:off x="1219200" y="609600"/>
            <a:ext cx="685800" cy="5562600"/>
          </a:xfrm>
          <a:prstGeom prst="leftBrace">
            <a:avLst>
              <a:gd name="adj1" fmla="val 67593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6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895475" y="381000"/>
          <a:ext cx="6570663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" name="Equation" r:id="rId3" imgW="2476440" imgH="393480" progId="Equation.3">
                  <p:embed/>
                </p:oleObj>
              </mc:Choice>
              <mc:Fallback>
                <p:oleObj name="Equation" r:id="rId3" imgW="2476440" imgH="393480" progId="Equation.3">
                  <p:embed/>
                  <p:pic>
                    <p:nvPicPr>
                      <p:cNvPr id="112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381000"/>
                        <a:ext cx="6570663" cy="10334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1828800" y="2057400"/>
          <a:ext cx="66294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" r:id="rId5" imgW="2476500" imgH="393700" progId="Equation.3">
                  <p:embed/>
                </p:oleObj>
              </mc:Choice>
              <mc:Fallback>
                <p:oleObj r:id="rId5" imgW="2476500" imgH="393700" progId="Equation.3">
                  <p:embed/>
                  <p:pic>
                    <p:nvPicPr>
                      <p:cNvPr id="112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057400"/>
                        <a:ext cx="6629400" cy="9874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1828800" y="3581400"/>
          <a:ext cx="67056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0" name="Equation" r:id="rId7" imgW="2514600" imgH="393480" progId="Equation.3">
                  <p:embed/>
                </p:oleObj>
              </mc:Choice>
              <mc:Fallback>
                <p:oleObj name="Equation" r:id="rId7" imgW="2514600" imgH="393480" progId="Equation.3">
                  <p:embed/>
                  <p:pic>
                    <p:nvPicPr>
                      <p:cNvPr id="112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581400"/>
                        <a:ext cx="6705600" cy="11477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905000" y="5181600"/>
          <a:ext cx="6705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1" name="Equation" r:id="rId9" imgW="2616120" imgH="393480" progId="Equation.3">
                  <p:embed/>
                </p:oleObj>
              </mc:Choice>
              <mc:Fallback>
                <p:oleObj name="Equation" r:id="rId9" imgW="2616120" imgH="393480" progId="Equation.3">
                  <p:embed/>
                  <p:pic>
                    <p:nvPicPr>
                      <p:cNvPr id="112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81600"/>
                        <a:ext cx="6705600" cy="1066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228600" y="457200"/>
            <a:ext cx="85407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0000"/>
                </a:solidFill>
                <a:cs typeface="Times New Roman" panose="02020603050405020304" pitchFamily="18" charset="0"/>
              </a:rPr>
              <a:t>      </a:t>
            </a:r>
            <a:r>
              <a:rPr lang="zh-CN" altLang="en-US" sz="4400" b="1">
                <a:solidFill>
                  <a:srgbClr val="FF0000"/>
                </a:solidFill>
              </a:rPr>
              <a:t>积    化    和     差</a:t>
            </a:r>
          </a:p>
        </p:txBody>
      </p:sp>
      <p:sp>
        <p:nvSpPr>
          <p:cNvPr id="11272" name="AutoShape 8"/>
          <p:cNvSpPr>
            <a:spLocks/>
          </p:cNvSpPr>
          <p:nvPr/>
        </p:nvSpPr>
        <p:spPr bwMode="auto">
          <a:xfrm>
            <a:off x="1143000" y="990600"/>
            <a:ext cx="457200" cy="4800600"/>
          </a:xfrm>
          <a:prstGeom prst="leftBrace">
            <a:avLst>
              <a:gd name="adj1" fmla="val 87500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8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334D110-8F78-484A-814B-053D1270557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4398" y="313264"/>
          <a:ext cx="22050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7" name="Equation" r:id="rId3" imgW="1193760" imgH="330120" progId="Equation.DSMT4">
                  <p:embed/>
                </p:oleObj>
              </mc:Choice>
              <mc:Fallback>
                <p:oleObj name="Equation" r:id="rId3" imgW="1193760" imgH="3301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334D110-8F78-484A-814B-053D127055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398" y="313264"/>
                        <a:ext cx="2205038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" y="2664853"/>
            <a:ext cx="7001692" cy="348192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27017" y="1299944"/>
            <a:ext cx="7981406" cy="9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使用半角公式进行化简，开根号后绝对值不能丢；</a:t>
            </a:r>
            <a:endParaRPr lang="en-US" altLang="zh-CN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通过拆分积分区间，去掉绝对值符号。</a:t>
            </a:r>
          </a:p>
        </p:txBody>
      </p:sp>
    </p:spTree>
    <p:extLst>
      <p:ext uri="{BB962C8B-B14F-4D97-AF65-F5344CB8AC3E}">
        <p14:creationId xmlns:p14="http://schemas.microsoft.com/office/powerpoint/2010/main" val="401619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E31BD8-02C8-40BF-AA7E-C5A3C7A0166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5125" y="673484"/>
          <a:ext cx="682625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Equation" r:id="rId3" imgW="3695400" imgH="279360" progId="Equation.DSMT4">
                  <p:embed/>
                </p:oleObj>
              </mc:Choice>
              <mc:Fallback>
                <p:oleObj name="Equation" r:id="rId3" imgW="3695400" imgH="2793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4E31BD8-02C8-40BF-AA7E-C5A3C7A016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125" y="673484"/>
                        <a:ext cx="682625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3" y="3090805"/>
            <a:ext cx="8023916" cy="2989831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51963" y="1353089"/>
            <a:ext cx="7981406" cy="14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本题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看似需要求导</a:t>
            </a:r>
            <a:r>
              <a:rPr lang="en-US" altLang="zh-CN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次、积分</a:t>
            </a:r>
            <a:r>
              <a:rPr lang="en-US" altLang="zh-CN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次；</a:t>
            </a:r>
            <a:endParaRPr lang="en-US" altLang="zh-CN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实际可以运用分部积分法，只求导</a:t>
            </a:r>
            <a:r>
              <a:rPr lang="en-US" altLang="zh-CN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次、积分</a:t>
            </a:r>
            <a:r>
              <a:rPr lang="en-US" altLang="zh-CN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次。</a:t>
            </a:r>
            <a:endParaRPr lang="en-US" altLang="zh-CN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某些中间量未必需要求出，紧扣题干，简化过程。</a:t>
            </a:r>
          </a:p>
        </p:txBody>
      </p:sp>
    </p:spTree>
    <p:extLst>
      <p:ext uri="{BB962C8B-B14F-4D97-AF65-F5344CB8AC3E}">
        <p14:creationId xmlns:p14="http://schemas.microsoft.com/office/powerpoint/2010/main" val="22659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9AD9898-AE8A-41B8-AB81-CFD2D849E0B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59705" y="507228"/>
          <a:ext cx="7577138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5" name="Equation" r:id="rId3" imgW="4101840" imgH="393480" progId="Equation.DSMT4">
                  <p:embed/>
                </p:oleObj>
              </mc:Choice>
              <mc:Fallback>
                <p:oleObj name="Equation" r:id="rId3" imgW="4101840" imgH="393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9AD9898-AE8A-41B8-AB81-CFD2D849E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05" y="507228"/>
                        <a:ext cx="7577138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39" y="2275513"/>
            <a:ext cx="6561802" cy="3315038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40080" y="1469762"/>
            <a:ext cx="7981406" cy="5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使用分部积分法，结合洛必达法则，化简求解。</a:t>
            </a:r>
            <a:endParaRPr lang="en-US" altLang="zh-CN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zh-CN" altLang="en-US" sz="26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9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83A3955-0403-4104-BCC1-C16A0FB3E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4289" y="673484"/>
          <a:ext cx="6897688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" name="Equation" r:id="rId3" imgW="3733560" imgH="393480" progId="Equation.DSMT4">
                  <p:embed/>
                </p:oleObj>
              </mc:Choice>
              <mc:Fallback>
                <p:oleObj name="Equation" r:id="rId3" imgW="3733560" imgH="393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83A3955-0403-4104-BCC1-C16A0FB3E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289" y="673484"/>
                        <a:ext cx="6897688" cy="72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3" y="2318689"/>
            <a:ext cx="7092000" cy="3387880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705394" y="1593202"/>
            <a:ext cx="7981406" cy="5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求导得出微分方程式，带入特殊值获得初始条件。</a:t>
            </a:r>
          </a:p>
        </p:txBody>
      </p:sp>
    </p:spTree>
    <p:extLst>
      <p:ext uri="{BB962C8B-B14F-4D97-AF65-F5344CB8AC3E}">
        <p14:creationId xmlns:p14="http://schemas.microsoft.com/office/powerpoint/2010/main" val="4610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" y="783770"/>
            <a:ext cx="8880142" cy="15784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77074" y="11413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18399" y="2670225"/>
            <a:ext cx="7681018" cy="63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有些题目表面上吓人，实际是“声东击西”，并不难。</a:t>
            </a:r>
            <a:endParaRPr lang="en-US" altLang="zh-CN" sz="22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这道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题看似考查第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章常微分方程，实际是考查第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章知识点。</a:t>
            </a:r>
          </a:p>
        </p:txBody>
      </p:sp>
      <p:sp>
        <p:nvSpPr>
          <p:cNvPr id="2" name="矩形 1"/>
          <p:cNvSpPr/>
          <p:nvPr/>
        </p:nvSpPr>
        <p:spPr>
          <a:xfrm>
            <a:off x="718399" y="3562662"/>
            <a:ext cx="58592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熟练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运用二阶导函数性质判断函数局域属性：</a:t>
            </a:r>
            <a:endParaRPr lang="en-US" altLang="zh-CN" sz="22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f’’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＞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，下凸，驻点为极小值点；</a:t>
            </a:r>
            <a:endParaRPr lang="en-US" altLang="zh-CN" sz="22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f’’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 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，上凸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，驻点为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极大值点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2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8399" y="4929310"/>
            <a:ext cx="743282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代入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，由 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’’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- 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+ 5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0 </a:t>
            </a:r>
          </a:p>
          <a:p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可得：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’’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f’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 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＞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0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，故而 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’’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 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’’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，所以 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处取极大值。</a:t>
            </a:r>
            <a:r>
              <a:rPr lang="en-US" altLang="zh-C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3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5B8943A-3149-4273-80C8-E1F9E016C26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7914" y="182566"/>
          <a:ext cx="57451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" name="Equation" r:id="rId3" imgW="3111480" imgH="419040" progId="Equation.DSMT4">
                  <p:embed/>
                </p:oleObj>
              </mc:Choice>
              <mc:Fallback>
                <p:oleObj name="Equation" r:id="rId3" imgW="3111480" imgH="4190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5B8943A-3149-4273-80C8-E1F9E016C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914" y="182566"/>
                        <a:ext cx="5745163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97" y="1845346"/>
            <a:ext cx="7776000" cy="4763889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07914" y="1147417"/>
            <a:ext cx="8535640" cy="5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注意：参考答案有误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6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0, 1</a:t>
            </a:r>
            <a:r>
              <a:rPr lang="en-US" altLang="zh-CN" sz="26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并不单调，需分段讨论。</a:t>
            </a:r>
          </a:p>
        </p:txBody>
      </p:sp>
    </p:spTree>
    <p:extLst>
      <p:ext uri="{BB962C8B-B14F-4D97-AF65-F5344CB8AC3E}">
        <p14:creationId xmlns:p14="http://schemas.microsoft.com/office/powerpoint/2010/main" val="246130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F589E6B-09CB-49CB-A38C-BECB9FE0E3D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6986" y="673484"/>
          <a:ext cx="8936182" cy="89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7" name="Equation" r:id="rId3" imgW="5219640" imgH="507960" progId="Equation.DSMT4">
                  <p:embed/>
                </p:oleObj>
              </mc:Choice>
              <mc:Fallback>
                <p:oleObj name="Equation" r:id="rId3" imgW="5219640" imgH="50796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F589E6B-09CB-49CB-A38C-BECB9FE0E3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986" y="673484"/>
                        <a:ext cx="8936182" cy="89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341"/>
            <a:ext cx="9144000" cy="5145491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21087" y="2546787"/>
            <a:ext cx="3612082" cy="5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构建辅助</a:t>
            </a:r>
            <a:r>
              <a:rPr lang="zh-CN" alt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函数求解</a:t>
            </a:r>
            <a:endParaRPr lang="en-US" altLang="zh-CN" sz="2400" b="1" dirty="0" smtClean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 algn="r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创造中值定理条件（找点）</a:t>
            </a:r>
          </a:p>
        </p:txBody>
      </p:sp>
    </p:spTree>
    <p:extLst>
      <p:ext uri="{BB962C8B-B14F-4D97-AF65-F5344CB8AC3E}">
        <p14:creationId xmlns:p14="http://schemas.microsoft.com/office/powerpoint/2010/main" val="101918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586A298-D517-45DA-A7DF-7395C78EE2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317870"/>
              </p:ext>
            </p:extLst>
          </p:nvPr>
        </p:nvGraphicFramePr>
        <p:xfrm>
          <a:off x="96982" y="634295"/>
          <a:ext cx="904701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1" name="Equation" r:id="rId3" imgW="5257800" imgH="330120" progId="Equation.DSMT4">
                  <p:embed/>
                </p:oleObj>
              </mc:Choice>
              <mc:Fallback>
                <p:oleObj name="Equation" r:id="rId3" imgW="5257800" imgH="3301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586A298-D517-45DA-A7DF-7395C78EE2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982" y="634295"/>
                        <a:ext cx="904701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42402" y="1261668"/>
            <a:ext cx="8007531" cy="5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运用积分中值定理、定积分保序性、函数单调性求证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28" y="1704131"/>
            <a:ext cx="8280000" cy="5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8E97A5E-252B-4C73-BD0F-03A57A765C4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88778" y="0"/>
          <a:ext cx="6705600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name="Equation" r:id="rId3" imgW="3632040" imgH="1536480" progId="Equation.DSMT4">
                  <p:embed/>
                </p:oleObj>
              </mc:Choice>
              <mc:Fallback>
                <p:oleObj name="Equation" r:id="rId3" imgW="3632040" imgH="15364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8E97A5E-252B-4C73-BD0F-03A57A765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778" y="0"/>
                        <a:ext cx="6705600" cy="283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9012"/>
            <a:ext cx="9144000" cy="1933074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774629" y="3277517"/>
            <a:ext cx="7009172" cy="5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在某点连续 → 左极限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右极限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函数值</a:t>
            </a:r>
          </a:p>
        </p:txBody>
      </p:sp>
    </p:spTree>
    <p:extLst>
      <p:ext uri="{BB962C8B-B14F-4D97-AF65-F5344CB8AC3E}">
        <p14:creationId xmlns:p14="http://schemas.microsoft.com/office/powerpoint/2010/main" val="247484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8E97A5E-252B-4C73-BD0F-03A57A765C4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88778" y="0"/>
          <a:ext cx="6705600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9" name="Equation" r:id="rId3" imgW="3632040" imgH="1536480" progId="Equation.DSMT4">
                  <p:embed/>
                </p:oleObj>
              </mc:Choice>
              <mc:Fallback>
                <p:oleObj name="Equation" r:id="rId3" imgW="3632040" imgH="15364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8E97A5E-252B-4C73-BD0F-03A57A765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778" y="0"/>
                        <a:ext cx="6705600" cy="283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1713"/>
            <a:ext cx="9144000" cy="2927684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73793" y="2934070"/>
            <a:ext cx="8396413" cy="91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只需要根据导数定义，求出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处的左导数与右导数，看它们是否相等即可。相等则可导，不相等则不可导。</a:t>
            </a:r>
          </a:p>
        </p:txBody>
      </p:sp>
    </p:spTree>
    <p:extLst>
      <p:ext uri="{BB962C8B-B14F-4D97-AF65-F5344CB8AC3E}">
        <p14:creationId xmlns:p14="http://schemas.microsoft.com/office/powerpoint/2010/main" val="41646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399E8E-6A11-458D-A83B-75312B1FBCD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74938" y="175584"/>
          <a:ext cx="7408863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3" name="Equation" r:id="rId3" imgW="4012920" imgH="876240" progId="Equation.DSMT4">
                  <p:embed/>
                </p:oleObj>
              </mc:Choice>
              <mc:Fallback>
                <p:oleObj name="Equation" r:id="rId3" imgW="4012920" imgH="8762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399E8E-6A11-458D-A83B-75312B1FBC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938" y="175584"/>
                        <a:ext cx="7408863" cy="161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zh-CN" altLang="en-US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9076"/>
            <a:ext cx="8640000" cy="336873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3801289" y="4480556"/>
            <a:ext cx="731520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下箭头 5"/>
          <p:cNvSpPr/>
          <p:nvPr/>
        </p:nvSpPr>
        <p:spPr>
          <a:xfrm>
            <a:off x="4118558" y="4537761"/>
            <a:ext cx="274321" cy="8512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36630" y="5384023"/>
            <a:ext cx="8608111" cy="128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抽水终点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200" b="1" u="sng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液面高度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，故液面为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吸取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水的质量微元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dM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ρ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dV</a:t>
            </a:r>
            <a:endParaRPr lang="en-US" altLang="zh-CN" sz="22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dV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=π(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√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200" b="1" baseline="30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，此时的位移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即为瞬时液面到</a:t>
            </a:r>
            <a:r>
              <a:rPr lang="zh-CN" altLang="en-US" sz="2200" b="1" u="sng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初始液面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的距离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</a:p>
          <a:p>
            <a:pPr marL="0" indent="0">
              <a:buFontTx/>
              <a:buNone/>
            </a:pP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有：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dW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dF·</a:t>
            </a:r>
            <a:r>
              <a:rPr lang="en-US" altLang="zh-CN" sz="2200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dM·g·</a:t>
            </a:r>
            <a:r>
              <a:rPr lang="en-US" altLang="zh-CN" sz="2200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ρ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·π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√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200" b="1" baseline="30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·g·(2-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200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ρ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(2-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)π</a:t>
            </a:r>
            <a:r>
              <a:rPr lang="en-US" altLang="zh-CN" sz="2200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200" b="1" i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lang="zh-CN" altLang="en-US" sz="2200" b="1" i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92239" y="4029405"/>
            <a:ext cx="2638698" cy="9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Tx/>
              <a:buNone/>
            </a:pPr>
            <a:r>
              <a:rPr lang="zh-CN" altLang="en-US" sz="22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第二问超出考纲</a:t>
            </a:r>
            <a:endParaRPr lang="en-US" altLang="zh-CN" sz="2200" b="1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  <a:p>
            <a:pPr marL="0" indent="0" algn="r">
              <a:spcBef>
                <a:spcPts val="0"/>
              </a:spcBef>
              <a:buFontTx/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不会</a:t>
            </a:r>
            <a:r>
              <a:rPr lang="zh-CN" altLang="en-US" sz="22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做也没关系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11" y="1852790"/>
            <a:ext cx="2630927" cy="20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2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580603" y="2080671"/>
            <a:ext cx="163285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(-1,0)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580603" y="2766470"/>
            <a:ext cx="1136469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(0,1)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580603" y="3452271"/>
            <a:ext cx="99277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(1,2)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580603" y="4138071"/>
            <a:ext cx="1136469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(2,3)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866228" y="2144964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866228" y="283076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866228" y="351656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866228" y="420236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465138" y="684213"/>
          <a:ext cx="8416925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7" name="Equation" r:id="rId13" imgW="3555720" imgH="444240" progId="Equation.DSMT4">
                  <p:embed/>
                </p:oleObj>
              </mc:Choice>
              <mc:Fallback>
                <p:oleObj name="Equation" r:id="rId13" imgW="3555720" imgH="44424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5138" y="684213"/>
                        <a:ext cx="8416925" cy="1052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2182109"/>
            <a:ext cx="4148843" cy="2616272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6194649" y="965532"/>
            <a:ext cx="436772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endParaRPr lang="zh-CN" altLang="en-US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5837765" y="2241036"/>
            <a:ext cx="3177177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sin(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-2)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只能抵消一个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endParaRPr lang="zh-CN" altLang="en-US" sz="22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1223674" y="5240120"/>
            <a:ext cx="5751892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这类题型通常使用排除法来做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074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828800" y="277018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57218" y="243234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657218" y="328959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57218" y="413378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657218" y="500409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470622" y="741019"/>
          <a:ext cx="831850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1" name="Equation" r:id="rId13" imgW="4431960" imgH="685800" progId="Equation.DSMT4">
                  <p:embed/>
                </p:oleObj>
              </mc:Choice>
              <mc:Fallback>
                <p:oleObj name="Equation" r:id="rId13" imgW="4431960" imgH="685800" progId="Equation.DSMT4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0622" y="741019"/>
                        <a:ext cx="8318500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1437993" y="2366238"/>
          <a:ext cx="2104153" cy="580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2" name="Equation" r:id="rId15" imgW="736560" imgH="203040" progId="Equation.DSMT4">
                  <p:embed/>
                </p:oleObj>
              </mc:Choice>
              <mc:Fallback>
                <p:oleObj name="Equation" r:id="rId15" imgW="736560" imgH="20304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37993" y="2366238"/>
                        <a:ext cx="2104153" cy="580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1371593" y="3204951"/>
          <a:ext cx="234006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3" name="Equation" r:id="rId17" imgW="736560" imgH="203040" progId="Equation.DSMT4">
                  <p:embed/>
                </p:oleObj>
              </mc:Choice>
              <mc:Fallback>
                <p:oleObj name="Equation" r:id="rId17" imgW="736560" imgH="203040" progId="Equation.DSMT4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71593" y="3204951"/>
                        <a:ext cx="2340068" cy="645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1371593" y="4081250"/>
          <a:ext cx="234006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4" name="Equation" r:id="rId19" imgW="736560" imgH="203040" progId="Equation.DSMT4">
                  <p:embed/>
                </p:oleObj>
              </mc:Choice>
              <mc:Fallback>
                <p:oleObj name="Equation" r:id="rId19" imgW="736560" imgH="203040" progId="Equation.DSMT4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71593" y="4081250"/>
                        <a:ext cx="2340068" cy="645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/>
          </p:nvPr>
        </p:nvGraphicFramePr>
        <p:xfrm>
          <a:off x="1320035" y="5043749"/>
          <a:ext cx="2340068" cy="64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5" name="Equation" r:id="rId21" imgW="736560" imgH="203040" progId="Equation.DSMT4">
                  <p:embed/>
                </p:oleObj>
              </mc:Choice>
              <mc:Fallback>
                <p:oleObj name="Equation" r:id="rId21" imgW="736560" imgH="203040" progId="Equation.DSMT4">
                  <p:embed/>
                  <p:pic>
                    <p:nvPicPr>
                      <p:cNvPr id="24" name="对象 2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20035" y="5043749"/>
                        <a:ext cx="2340068" cy="645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53637" y="1949854"/>
            <a:ext cx="4621054" cy="4562973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2270989" y="1618934"/>
            <a:ext cx="436772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endParaRPr lang="zh-CN" altLang="en-US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内容占位符 2"/>
          <p:cNvSpPr txBox="1">
            <a:spLocks/>
          </p:cNvSpPr>
          <p:nvPr/>
        </p:nvSpPr>
        <p:spPr bwMode="auto">
          <a:xfrm>
            <a:off x="74140" y="5825925"/>
            <a:ext cx="4262728" cy="88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这类题也可以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举特例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画图判断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如，令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＞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368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14400" y="61722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39010" y="238641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39010" y="3243668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39010" y="410091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39010" y="495816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544919" y="843046"/>
          <a:ext cx="752792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5" name="Equation" r:id="rId10" imgW="3124080" imgH="685800" progId="Equation.DSMT4">
                  <p:embed/>
                </p:oleObj>
              </mc:Choice>
              <mc:Fallback>
                <p:oleObj name="Equation" r:id="rId10" imgW="3124080" imgH="685800" progId="Equation.DSMT4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919" y="843046"/>
                        <a:ext cx="7527925" cy="124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1353385" y="2198861"/>
          <a:ext cx="2145146" cy="79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6" name="Equation" r:id="rId12" imgW="888840" imgH="330120" progId="Equation.DSMT4">
                  <p:embed/>
                </p:oleObj>
              </mc:Choice>
              <mc:Fallback>
                <p:oleObj name="Equation" r:id="rId12" imgW="888840" imgH="33012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53385" y="2198861"/>
                        <a:ext cx="2145146" cy="796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1297966" y="3099999"/>
          <a:ext cx="2145146" cy="79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7" name="Equation" r:id="rId14" imgW="888840" imgH="330120" progId="Equation.DSMT4">
                  <p:embed/>
                </p:oleObj>
              </mc:Choice>
              <mc:Fallback>
                <p:oleObj name="Equation" r:id="rId14" imgW="888840" imgH="330120" progId="Equation.DSMT4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97966" y="3099999"/>
                        <a:ext cx="2145146" cy="796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1297966" y="4031703"/>
          <a:ext cx="2145146" cy="79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8" name="Equation" r:id="rId16" imgW="888840" imgH="330120" progId="Equation.DSMT4">
                  <p:embed/>
                </p:oleObj>
              </mc:Choice>
              <mc:Fallback>
                <p:oleObj name="Equation" r:id="rId16" imgW="888840" imgH="330120" progId="Equation.DSMT4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97966" y="4031703"/>
                        <a:ext cx="2145146" cy="796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/>
          </p:nvPr>
        </p:nvGraphicFramePr>
        <p:xfrm>
          <a:off x="1309508" y="4813534"/>
          <a:ext cx="241935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9" name="Equation" r:id="rId18" imgW="1002960" imgH="660240" progId="Equation.DSMT4">
                  <p:embed/>
                </p:oleObj>
              </mc:Choice>
              <mc:Fallback>
                <p:oleObj name="Equation" r:id="rId18" imgW="1002960" imgH="660240" progId="Equation.DSMT4">
                  <p:embed/>
                  <p:pic>
                    <p:nvPicPr>
                      <p:cNvPr id="24" name="对象 2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9508" y="4813534"/>
                        <a:ext cx="2419350" cy="15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60092" y="2699433"/>
            <a:ext cx="4927792" cy="3871582"/>
          </a:xfrm>
          <a:prstGeom prst="rect">
            <a:avLst/>
          </a:prstGeom>
        </p:spPr>
      </p:pic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5528444" y="1397624"/>
            <a:ext cx="436772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zh-CN" altLang="en-US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4166897" y="2145550"/>
            <a:ext cx="4262728" cy="4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注意结合图像，提高解题效率。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499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413156" y="191717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413156" y="277442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413156" y="363167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413156" y="4488928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43361" y="198147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643361" y="283872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43361" y="369597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643361" y="4553221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b="1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666750" y="799872"/>
          <a:ext cx="48895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9" name="Equation" r:id="rId13" imgW="2234880" imgH="393480" progId="Equation.DSMT4">
                  <p:embed/>
                </p:oleObj>
              </mc:Choice>
              <mc:Fallback>
                <p:oleObj name="Equation" r:id="rId13" imgW="2234880" imgH="39348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6750" y="799872"/>
                        <a:ext cx="48895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22" y="1917178"/>
            <a:ext cx="7052056" cy="3960000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6631421" y="175584"/>
            <a:ext cx="2304761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期末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卷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3555953" y="981928"/>
            <a:ext cx="436772" cy="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zh-CN" altLang="en-US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666750" y="6119409"/>
            <a:ext cx="6529061" cy="4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三类渐近线的计算方法一定要熟练掌握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0751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ORDER" val="false"/>
  <p:tag name="PROBLEMHASREMARK" val="False"/>
  <p:tag name="PROBLEMBLANKKEYWORD" val="填空"/>
  <p:tag name="PROBLEMSCORE" val="6.0"/>
  <p:tag name="PROBLEMBLANK" val="[{&quot;Num&quot;:1,&quot;Score&quot;:2.0,&quot;Answers&quot;:[&quot;y=-x&quot;],&quot;CaseSensitive&quot;:false,&quot;FuzzyMatch&quot;:true},{&quot;Num&quot;:2,&quot;Score&quot;:2.0,&quot;Answers&quot;:[&quot;6&quot;],&quot;CaseSensitive&quot;:false,&quot;FuzzyMatch&quot;:false},{&quot;Num&quot;:3,&quot;Score&quot;:2.0,&quot;Answers&quot;:[&quot;xsinx+cosx+C&quot;],&quot;CaseSensitive&quot;:false,&quot;FuzzyMatch&quot;:true}]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ORDER" val="false"/>
  <p:tag name="PROBLEMHASREMARK" val="False"/>
  <p:tag name="PROBLEMBLANKKEYWORD" val="填空"/>
  <p:tag name="PROBLEMSCORE" val="6.0"/>
  <p:tag name="PROBLEMBLANK" val="[{&quot;Num&quot;:1,&quot;Score&quot;:2.0,&quot;Answers&quot;:[&quot;y=-x&quot;],&quot;CaseSensitive&quot;:false,&quot;FuzzyMatch&quot;:true},{&quot;Num&quot;:2,&quot;Score&quot;:2.0,&quot;Answers&quot;:[&quot;6&quot;],&quot;CaseSensitive&quot;:false,&quot;FuzzyMatch&quot;:false},{&quot;Num&quot;:3,&quot;Score&quot;:2.0,&quot;Answers&quot;:[&quot;xsinx+cosx+C&quot;],&quot;CaseSensitive&quot;:false,&quot;FuzzyMatch&quot;:true}]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ORDER" val="false"/>
  <p:tag name="PROBLEMHASREMARK" val="False"/>
  <p:tag name="PROBLEMBLANKKEYWORD" val="填空"/>
  <p:tag name="PROBLEMSCORE" val="6.0"/>
  <p:tag name="PROBLEMBLANK" val="[{&quot;Num&quot;:1,&quot;Score&quot;:2.0,&quot;Answers&quot;:[&quot;y=-x&quot;],&quot;CaseSensitive&quot;:false,&quot;FuzzyMatch&quot;:true},{&quot;Num&quot;:2,&quot;Score&quot;:2.0,&quot;Answers&quot;:[&quot;6&quot;],&quot;CaseSensitive&quot;:false,&quot;FuzzyMatch&quot;:false},{&quot;Num&quot;:3,&quot;Score&quot;:2.0,&quot;Answers&quot;:[&quot;xsinx+cosx+C&quot;],&quot;CaseSensitive&quot;:false,&quot;FuzzyMatch&quot;:true}]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4.0"/>
  <p:tag name="PROBLEMBLANK" val="[{&quot;Num&quot;:1,&quot;Score&quot;:2.0,&quot;Answers&quot;:[&quot;6/𝜋&quot;],&quot;CaseSensitive&quot;:false,&quot;FuzzyMatch&quot;:false},{&quot;Num&quot;:2,&quot;Score&quot;:2.0,&quot;Answers&quot;:[&quot;（0，2/𝜋）&quot;],&quot;CaseSensitive&quot;:false,&quot;FuzzyMatch&quot;:true}]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4.0"/>
  <p:tag name="PROBLEMBLANK" val="[{&quot;Num&quot;:1,&quot;Score&quot;:2.0,&quot;Answers&quot;:[&quot;6/𝜋&quot;],&quot;CaseSensitive&quot;:false,&quot;FuzzyMatch&quot;:false},{&quot;Num&quot;:2,&quot;Score&quot;:2.0,&quot;Answers&quot;:[&quot;（0，2/𝜋）&quot;],&quot;CaseSensitive&quot;:false,&quot;FuzzyMatch&quot;:true}]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3723</TotalTime>
  <Words>4943</Words>
  <Application>Microsoft Office PowerPoint</Application>
  <PresentationFormat>全屏显示(4:3)</PresentationFormat>
  <Paragraphs>662</Paragraphs>
  <Slides>186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186</vt:i4>
      </vt:variant>
    </vt:vector>
  </HeadingPairs>
  <TitlesOfParts>
    <vt:vector size="202" baseType="lpstr">
      <vt:lpstr>Microsoft Yahei</vt:lpstr>
      <vt:lpstr>等线</vt:lpstr>
      <vt:lpstr>等线 Light</vt:lpstr>
      <vt:lpstr>华文楷体</vt:lpstr>
      <vt:lpstr>华文中宋</vt:lpstr>
      <vt:lpstr>楷体_GB2312</vt:lpstr>
      <vt:lpstr>宋体</vt:lpstr>
      <vt:lpstr>Arial</vt:lpstr>
      <vt:lpstr>Calibri</vt:lpstr>
      <vt:lpstr>Calibri Light</vt:lpstr>
      <vt:lpstr>Times New Roman</vt:lpstr>
      <vt:lpstr>Wingdings</vt:lpstr>
      <vt:lpstr>Office 主题​​</vt:lpstr>
      <vt:lpstr>Equation</vt:lpstr>
      <vt:lpstr>Equation.3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Chang</dc:creator>
  <cp:lastModifiedBy>Liu Chang</cp:lastModifiedBy>
  <cp:revision>166</cp:revision>
  <dcterms:created xsi:type="dcterms:W3CDTF">2022-01-24T20:32:21Z</dcterms:created>
  <dcterms:modified xsi:type="dcterms:W3CDTF">2022-11-27T03:26:32Z</dcterms:modified>
</cp:coreProperties>
</file>